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8"/>
  </p:notesMasterIdLst>
  <p:sldIdLst>
    <p:sldId id="261" r:id="rId2"/>
    <p:sldId id="266" r:id="rId3"/>
    <p:sldId id="267" r:id="rId4"/>
    <p:sldId id="263" r:id="rId5"/>
    <p:sldId id="264" r:id="rId6"/>
    <p:sldId id="269" r:id="rId7"/>
    <p:sldId id="271" r:id="rId8"/>
    <p:sldId id="273" r:id="rId9"/>
    <p:sldId id="274" r:id="rId10"/>
    <p:sldId id="275" r:id="rId11"/>
    <p:sldId id="276" r:id="rId12"/>
    <p:sldId id="278" r:id="rId13"/>
    <p:sldId id="277" r:id="rId14"/>
    <p:sldId id="272" r:id="rId15"/>
    <p:sldId id="279" r:id="rId16"/>
    <p:sldId id="282" r:id="rId17"/>
    <p:sldId id="285" r:id="rId18"/>
    <p:sldId id="283" r:id="rId19"/>
    <p:sldId id="286" r:id="rId20"/>
    <p:sldId id="284" r:id="rId21"/>
    <p:sldId id="293" r:id="rId22"/>
    <p:sldId id="289" r:id="rId23"/>
    <p:sldId id="288" r:id="rId24"/>
    <p:sldId id="292" r:id="rId25"/>
    <p:sldId id="298" r:id="rId26"/>
    <p:sldId id="297" r:id="rId27"/>
    <p:sldId id="296" r:id="rId28"/>
    <p:sldId id="301" r:id="rId29"/>
    <p:sldId id="294" r:id="rId30"/>
    <p:sldId id="302" r:id="rId31"/>
    <p:sldId id="265" r:id="rId32"/>
    <p:sldId id="300" r:id="rId33"/>
    <p:sldId id="299" r:id="rId34"/>
    <p:sldId id="280" r:id="rId35"/>
    <p:sldId id="291" r:id="rId36"/>
    <p:sldId id="290" r:id="rId37"/>
    <p:sldId id="270" r:id="rId38"/>
    <p:sldId id="287" r:id="rId39"/>
    <p:sldId id="281" r:id="rId40"/>
    <p:sldId id="295" r:id="rId41"/>
    <p:sldId id="256" r:id="rId42"/>
    <p:sldId id="257" r:id="rId43"/>
    <p:sldId id="258" r:id="rId44"/>
    <p:sldId id="259" r:id="rId45"/>
    <p:sldId id="260" r:id="rId46"/>
    <p:sldId id="262"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3"/>
    <p:restoredTop sz="94721"/>
  </p:normalViewPr>
  <p:slideViewPr>
    <p:cSldViewPr snapToGrid="0">
      <p:cViewPr varScale="1">
        <p:scale>
          <a:sx n="137" d="100"/>
          <a:sy n="137"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D73E6B5-16DC-627A-D633-D75836425F2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D1DEC95-3B83-F503-6D6C-18158F9709C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04265E8-606A-4FF8-BD13-089819BBA1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14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E16BE4-1EE3-0F54-580D-E9F9741F995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004D611-EC87-0F18-C286-C735244928F1}"/>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39DA1CB-438E-FD5E-8CE0-EB1DCF2D1D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71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6CDE3A8-07DC-4F50-C524-8D1103DE340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371C18-CA7D-39E6-1359-15234D1B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B3180CE-61AB-B828-8AD5-960475D05C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91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2B7EA03-E6F0-46DD-2A45-C4FD4C589B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90BD7D2-9EF3-190F-A801-49F38DF73BF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45B49D6-2C1E-8575-B13E-D9A984720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1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12B0AA9D-7FEF-EDFF-F341-138CD3BF290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BB60809-5D01-7025-CB87-0FEEF6DBB1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9FB5676D-3B82-78C8-B51B-E76DAF5B9D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5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5CEC14A-A74E-FFCF-EB3A-384A99449F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3E06FF2-F527-3490-7DA5-7B5AE9356ED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1066328D-527B-E774-3A92-428ED8D227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34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FC7E09A-E9AF-96FF-93C8-F7227A5316F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AF310CE-A344-964A-82A4-CD4208A590B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is call “Raising the Temperature”</a:t>
            </a:r>
            <a:endParaRPr dirty="0"/>
          </a:p>
        </p:txBody>
      </p:sp>
      <p:sp>
        <p:nvSpPr>
          <p:cNvPr id="110" name="Google Shape;110;p11:notes">
            <a:extLst>
              <a:ext uri="{FF2B5EF4-FFF2-40B4-BE49-F238E27FC236}">
                <a16:creationId xmlns:a16="http://schemas.microsoft.com/office/drawing/2014/main" id="{5F7F14A7-E108-4D45-51CB-78FEE4BA65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943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83C2DB3A-27EC-2CEC-8361-39291149892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2A68BD-6666-BF83-3FA4-746A3BAE0935}"/>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523CB54-0769-CB57-2078-2A318D5EAD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42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1CC0635-08B2-C2E9-5749-5DE03B6F5CA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CDCAB6B-ECC0-DD52-CC8F-AB9578CA4E9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https://</a:t>
            </a:r>
            <a:r>
              <a:rPr lang="en-GB" dirty="0" err="1"/>
              <a:t>cameronrwolfe.substack.com</a:t>
            </a:r>
            <a:r>
              <a:rPr lang="en-GB" dirty="0"/>
              <a:t>/p/understanding-and-using-supervised</a:t>
            </a:r>
            <a:endParaRPr dirty="0"/>
          </a:p>
        </p:txBody>
      </p:sp>
      <p:sp>
        <p:nvSpPr>
          <p:cNvPr id="110" name="Google Shape;110;p11:notes">
            <a:extLst>
              <a:ext uri="{FF2B5EF4-FFF2-40B4-BE49-F238E27FC236}">
                <a16:creationId xmlns:a16="http://schemas.microsoft.com/office/drawing/2014/main" id="{D6463891-4E8D-CF7A-D43B-1D09794252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49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F0D832D-C569-8853-A77E-77065F7C324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E4331935-D19F-2C14-116D-656CBF7D275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0A0CD5B-428C-CAB5-B62E-3ACA5147A4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65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0637E3A-2D19-9118-E516-8333F40BDB31}"/>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B9FBB7C-3B56-4888-2910-243F121860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0CF15C7-487B-2726-451A-E7EB7699F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92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33F1DA-254C-5382-A52A-59B8E7AB600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3709F354-9FC8-CA85-0073-3661569748C8}"/>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0DF1394-8E43-B943-4DC0-0A95AA39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65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283B8-A7CB-6E1F-2EAA-B2CA78BF16C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46DD1323-4EDE-2576-16CB-11D77F7B454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A40682E-A625-0459-6D18-3581A6D398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61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CD35925-736B-57A6-E9C6-56C7C95AFAD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CE43CF2-7B87-B3E5-18CE-E4D7590E710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C1617FF-A3A4-FB84-D16F-B4E5993858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7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A3771CB6-5F5C-EC2D-8F88-C8DA68BD83B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72EC3F7-534A-38C0-567D-7C0D285C72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E5A8ACD4-03A0-A621-6089-1B8916E806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4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B0A87B4-C2EC-9AA9-3089-AD1C76EC1E2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562A03-3DAD-98CE-D055-DF1A31FA657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E76F75E-55C1-F9A8-34F0-027620758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215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0878A68-849E-AC6B-7636-45BCD17C9DDC}"/>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BE8D6C36-5A39-FE9D-5C03-AB1382E8C5C9}"/>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830D79A-820E-6947-70E5-46A499CE6B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92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F9F0D1-6A93-2EE9-85D0-75231C6F221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4852279-30DB-DE17-D0ED-1B9BEB0893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C7D87AD-117C-1855-C5A4-649005EE3E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909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08EED63-50B0-D966-0E54-188DEA6E76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1A12D5D9-2E5F-C42C-404A-62A2B2E1447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175518F-92C9-3938-4674-E0D6548DC1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179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A58E934-7069-B38C-9B37-F80EA971637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DA8BFC0-61B4-2BF1-04CA-C3E757AC984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DB0081EF-39EA-3BFD-EBBF-C9EEF2D74A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33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A545EF1-4F75-9BCD-4B54-8925C4EBAED4}"/>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ED8992-B4DF-BCFB-5696-FC47D1EEA62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3F0C80A9-2C7D-1B46-FEEB-95CAAD9E10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87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32B6A07-933F-EE79-7400-AB4F5EEB61A2}"/>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9D540E4B-485E-BFB3-FC97-510FA86EB28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929317A-AD24-06B8-DA18-FACB77B6D8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77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6E28DA0E-D7E9-F4D0-2B94-60616128CE7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A72316D-6B4B-1D52-F262-1396610AAF7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CEE2953-E960-9435-D37D-32C4EA707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02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6087358-A9FF-07F4-F6DF-095C0C2C189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DA5A399-EE89-C6BA-2CD4-D173E123A11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76EC81E-1876-AC59-5CDC-0262FA81AF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9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35230E5-3375-852D-72B5-01B552655448}"/>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75532755-CE74-D477-046B-1CCA7EF6B5E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06844813-D102-7321-27D2-C2C925F1BE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610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ED3EF859-3D0F-AD66-8B1B-3D4AB83655C9}"/>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66D44D4C-4238-2AF8-28EA-AD7CC82825B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7462BB06-8881-03D5-50DA-DB07DE3BA1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62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5C16898-480E-A9AF-0006-A4C81A6183D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0299D87E-C4A5-D3B8-8307-86D9A072475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269A9-FA50-9FA6-7402-7685AB341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833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A82CC75-B1A1-E8D4-4A6B-3B709FD9C487}"/>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C04B816B-BB15-73A4-FA62-75832F51E8D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245B60DD-D526-95F6-25D9-91DDD3D7DD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7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F7516C28-A9F1-9A3B-4F4D-7A4DD664FF4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D40A00CD-3414-E051-4543-D97ED37023AD}"/>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0104809-D23E-71A6-FCE4-6303DC6B89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591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8AA9AB4-4BC8-4495-8AE2-8A7FBE477113}"/>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5D0FD2F-C8DF-A11C-A415-1C7A9B10061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EB92D2F-21C0-75CC-57B1-1449249F11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931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9F41A01-6EC6-F303-FB21-EAA53895141B}"/>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8C55FDC-7E1D-1BF9-B9AE-420145643E0A}"/>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FA429B3B-5703-5341-6AD6-9D0F95CA24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696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DA595A6C-26CA-9DC2-692E-3E5D8FF3AF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77F6824-FCFE-82DC-8AA5-5D694AA2E9A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82F883E4-DF88-D131-792A-37312D06A6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46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4A1A173-A5E3-988C-2933-318CA76B268D}"/>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35A5A52-40CB-74DE-48B0-6F1471D5E7EB}"/>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B95658D4-7013-6EBF-C534-D8CF847640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123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2" name="Google Shape;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CACFC4D5-8249-30F4-B862-D80BD69863DF}"/>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F8E463F6-85E6-78CC-F2C8-1D1ADAAAE423}"/>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A1AD7E57-0CC6-1AD5-A301-3D3B5BFE0A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33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67CA14D-D8E8-B9D1-AC6C-E66A9AB9AAF0}"/>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A2906A9C-3F1D-6D53-4331-953C1C1534FF}"/>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AF9F03C-7729-E8F3-7CAC-5A9EC45C82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5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97AA4627-65B5-0284-E1B1-298B259E0FFE}"/>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568C6DE3-440A-0064-65A9-4E1DF49B55C7}"/>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6DB28422-3DB0-7F7D-38AC-70BD6F63C1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95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0C31428-EF0A-805C-A0B0-30253064358A}"/>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2DC56A67-E7D4-A42E-AFAA-9AA82F623236}"/>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5B2D0CD4-AF71-03B7-4D77-33251EB61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11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4E5459-642C-5869-6C86-90B3E6050335}"/>
            </a:ext>
          </a:extLst>
        </p:cNvPr>
        <p:cNvGrpSpPr/>
        <p:nvPr/>
      </p:nvGrpSpPr>
      <p:grpSpPr>
        <a:xfrm>
          <a:off x="0" y="0"/>
          <a:ext cx="0" cy="0"/>
          <a:chOff x="0" y="0"/>
          <a:chExt cx="0" cy="0"/>
        </a:xfrm>
      </p:grpSpPr>
      <p:sp>
        <p:nvSpPr>
          <p:cNvPr id="109" name="Google Shape;109;p11:notes">
            <a:extLst>
              <a:ext uri="{FF2B5EF4-FFF2-40B4-BE49-F238E27FC236}">
                <a16:creationId xmlns:a16="http://schemas.microsoft.com/office/drawing/2014/main" id="{8556AB08-AA0C-AA90-C3D2-C79BE526859E}"/>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1:notes">
            <a:extLst>
              <a:ext uri="{FF2B5EF4-FFF2-40B4-BE49-F238E27FC236}">
                <a16:creationId xmlns:a16="http://schemas.microsoft.com/office/drawing/2014/main" id="{486D31AE-CE34-778B-B162-141FB52A1F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09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D51FD039-907C-B837-10B3-86ED916768AD}"/>
              </a:ext>
            </a:extLst>
          </p:cNvPr>
          <p:cNvSpPr txBox="1"/>
          <p:nvPr/>
        </p:nvSpPr>
        <p:spPr>
          <a:xfrm>
            <a:off x="563418" y="2344003"/>
            <a:ext cx="7362913" cy="1477328"/>
          </a:xfrm>
          <a:prstGeom prst="rect">
            <a:avLst/>
          </a:prstGeom>
          <a:noFill/>
        </p:spPr>
        <p:txBody>
          <a:bodyPr wrap="none" rtlCol="0">
            <a:spAutoFit/>
          </a:bodyPr>
          <a:lstStyle/>
          <a:p>
            <a:r>
              <a:rPr lang="en-RS" sz="5000" b="1" dirty="0">
                <a:solidFill>
                  <a:schemeClr val="bg1"/>
                </a:solidFill>
                <a:latin typeface="Aptos Display" panose="020B0004020202020204" pitchFamily="34" charset="0"/>
              </a:rPr>
              <a:t>Simplifying AI Complexity:</a:t>
            </a:r>
          </a:p>
          <a:p>
            <a:r>
              <a:rPr lang="en-RS" sz="4000" b="1" dirty="0">
                <a:solidFill>
                  <a:schemeClr val="bg1"/>
                </a:solidFill>
                <a:latin typeface="Aptos Display" panose="020B0004020202020204" pitchFamily="34" charset="0"/>
              </a:rPr>
              <a:t>Unmasking the conspiracy</a:t>
            </a:r>
          </a:p>
        </p:txBody>
      </p:sp>
      <p:sp>
        <p:nvSpPr>
          <p:cNvPr id="3" name="TextBox 2">
            <a:extLst>
              <a:ext uri="{FF2B5EF4-FFF2-40B4-BE49-F238E27FC236}">
                <a16:creationId xmlns:a16="http://schemas.microsoft.com/office/drawing/2014/main" id="{797FECC2-8EC5-43CD-511C-4C4DB1F5945A}"/>
              </a:ext>
            </a:extLst>
          </p:cNvPr>
          <p:cNvSpPr txBox="1"/>
          <p:nvPr/>
        </p:nvSpPr>
        <p:spPr>
          <a:xfrm>
            <a:off x="563418" y="1691210"/>
            <a:ext cx="2640466" cy="338554"/>
          </a:xfrm>
          <a:prstGeom prst="rect">
            <a:avLst/>
          </a:prstGeom>
          <a:noFill/>
        </p:spPr>
        <p:txBody>
          <a:bodyPr wrap="none" rtlCol="0">
            <a:spAutoFit/>
          </a:bodyPr>
          <a:lstStyle/>
          <a:p>
            <a:r>
              <a:rPr lang="en-RS" sz="1600" dirty="0">
                <a:solidFill>
                  <a:schemeClr val="bg1"/>
                </a:solidFill>
                <a:latin typeface="Aptos Display" panose="020B0004020202020204" pitchFamily="34" charset="0"/>
              </a:rPr>
              <a:t>… presentation will start soon</a:t>
            </a:r>
          </a:p>
        </p:txBody>
      </p:sp>
      <p:sp>
        <p:nvSpPr>
          <p:cNvPr id="4" name="TextBox 3">
            <a:extLst>
              <a:ext uri="{FF2B5EF4-FFF2-40B4-BE49-F238E27FC236}">
                <a16:creationId xmlns:a16="http://schemas.microsoft.com/office/drawing/2014/main" id="{8A7E27E2-348A-A9DB-36C5-1DE1CBF255F3}"/>
              </a:ext>
            </a:extLst>
          </p:cNvPr>
          <p:cNvSpPr txBox="1"/>
          <p:nvPr/>
        </p:nvSpPr>
        <p:spPr>
          <a:xfrm>
            <a:off x="482052" y="5746658"/>
            <a:ext cx="4798108" cy="646331"/>
          </a:xfrm>
          <a:prstGeom prst="rect">
            <a:avLst/>
          </a:prstGeom>
          <a:noFill/>
        </p:spPr>
        <p:txBody>
          <a:bodyPr wrap="none" rtlCol="0">
            <a:spAutoFit/>
          </a:bodyPr>
          <a:lstStyle/>
          <a:p>
            <a:r>
              <a:rPr lang="en-GB" sz="1800" dirty="0">
                <a:solidFill>
                  <a:schemeClr val="bg1"/>
                </a:solidFill>
                <a:latin typeface="Aptos Display" panose="020B0004020202020204" pitchFamily="34" charset="0"/>
              </a:rPr>
              <a:t>p</a:t>
            </a:r>
            <a:r>
              <a:rPr lang="en-RS" sz="1800" dirty="0">
                <a:solidFill>
                  <a:schemeClr val="bg1"/>
                </a:solidFill>
                <a:latin typeface="Aptos Display" panose="020B0004020202020204" pitchFamily="34" charset="0"/>
              </a:rPr>
              <a:t>resented by: </a:t>
            </a:r>
          </a:p>
          <a:p>
            <a:r>
              <a:rPr lang="en-RS" sz="1800" b="1" dirty="0">
                <a:solidFill>
                  <a:schemeClr val="bg1"/>
                </a:solidFill>
                <a:latin typeface="Aptos Display" panose="020B0004020202020204" pitchFamily="34" charset="0"/>
              </a:rPr>
              <a:t>Aleksandar Stoisavljević</a:t>
            </a:r>
            <a:r>
              <a:rPr lang="en-RS" sz="1800" dirty="0">
                <a:solidFill>
                  <a:schemeClr val="bg1"/>
                </a:solidFill>
                <a:latin typeface="Aptos Display" panose="020B0004020202020204" pitchFamily="34" charset="0"/>
              </a:rPr>
              <a:t>, Director of Engineering</a:t>
            </a:r>
          </a:p>
        </p:txBody>
      </p:sp>
      <p:pic>
        <p:nvPicPr>
          <p:cNvPr id="6" name="Picture 5" descr="A red and black logo&#10;&#10;Description automatically generated">
            <a:extLst>
              <a:ext uri="{FF2B5EF4-FFF2-40B4-BE49-F238E27FC236}">
                <a16:creationId xmlns:a16="http://schemas.microsoft.com/office/drawing/2014/main" id="{5EEB8309-B4F6-F736-4501-3CB3C4BA20B8}"/>
              </a:ext>
            </a:extLst>
          </p:cNvPr>
          <p:cNvPicPr>
            <a:picLocks noChangeAspect="1"/>
          </p:cNvPicPr>
          <p:nvPr/>
        </p:nvPicPr>
        <p:blipFill>
          <a:blip r:embed="rId4"/>
          <a:stretch>
            <a:fillRect/>
          </a:stretch>
        </p:blipFill>
        <p:spPr>
          <a:xfrm>
            <a:off x="6373092" y="581120"/>
            <a:ext cx="2336800" cy="495300"/>
          </a:xfrm>
          <a:prstGeom prst="rect">
            <a:avLst/>
          </a:prstGeom>
        </p:spPr>
      </p:pic>
      <p:sp>
        <p:nvSpPr>
          <p:cNvPr id="7" name="TextBox 6">
            <a:extLst>
              <a:ext uri="{FF2B5EF4-FFF2-40B4-BE49-F238E27FC236}">
                <a16:creationId xmlns:a16="http://schemas.microsoft.com/office/drawing/2014/main" id="{904A23AE-A111-4D43-17A7-86BA4A5FC765}"/>
              </a:ext>
            </a:extLst>
          </p:cNvPr>
          <p:cNvSpPr txBox="1"/>
          <p:nvPr/>
        </p:nvSpPr>
        <p:spPr>
          <a:xfrm>
            <a:off x="6373092" y="1106435"/>
            <a:ext cx="1550424" cy="584775"/>
          </a:xfrm>
          <a:prstGeom prst="rect">
            <a:avLst/>
          </a:prstGeom>
          <a:noFill/>
        </p:spPr>
        <p:txBody>
          <a:bodyPr wrap="none" rtlCol="0">
            <a:spAutoFit/>
          </a:bodyPr>
          <a:lstStyle/>
          <a:p>
            <a:r>
              <a:rPr lang="en-RS" sz="1600" dirty="0">
                <a:solidFill>
                  <a:schemeClr val="bg1"/>
                </a:solidFill>
                <a:latin typeface="Aptos Display" panose="020B0004020202020204" pitchFamily="34" charset="0"/>
              </a:rPr>
              <a:t>Rovinj/Hrvatska,</a:t>
            </a:r>
          </a:p>
          <a:p>
            <a:r>
              <a:rPr lang="en-RS" sz="1600" dirty="0">
                <a:solidFill>
                  <a:schemeClr val="bg1"/>
                </a:solidFill>
                <a:latin typeface="Aptos Display" panose="020B0004020202020204" pitchFamily="34" charset="0"/>
              </a:rPr>
              <a:t>13-16.10.2024.</a:t>
            </a:r>
          </a:p>
        </p:txBody>
      </p:sp>
      <p:sp>
        <p:nvSpPr>
          <p:cNvPr id="8" name="TextBox 7">
            <a:extLst>
              <a:ext uri="{FF2B5EF4-FFF2-40B4-BE49-F238E27FC236}">
                <a16:creationId xmlns:a16="http://schemas.microsoft.com/office/drawing/2014/main" id="{5E0F3402-3ED5-41B9-99AF-B776916C9920}"/>
              </a:ext>
            </a:extLst>
          </p:cNvPr>
          <p:cNvSpPr txBox="1"/>
          <p:nvPr/>
        </p:nvSpPr>
        <p:spPr>
          <a:xfrm>
            <a:off x="563418" y="3896354"/>
            <a:ext cx="6030818" cy="338554"/>
          </a:xfrm>
          <a:prstGeom prst="rect">
            <a:avLst/>
          </a:prstGeom>
          <a:noFill/>
        </p:spPr>
        <p:txBody>
          <a:bodyPr wrap="none" rtlCol="0">
            <a:spAutoFit/>
          </a:bodyPr>
          <a:lstStyle/>
          <a:p>
            <a:r>
              <a:rPr lang="en-RS" sz="1600" dirty="0">
                <a:solidFill>
                  <a:schemeClr val="accent2"/>
                </a:solidFill>
                <a:latin typeface="Aptos Display" panose="020B0004020202020204" pitchFamily="34" charset="0"/>
              </a:rPr>
              <a:t>Gentle introduction to Generative AI for all to understand and empower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6E601C0-A00A-C994-7834-C61F469669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B5DED7-EDD1-39A6-E5D6-B5818988D7F6}"/>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4" name="Rectangle 3">
            <a:extLst>
              <a:ext uri="{FF2B5EF4-FFF2-40B4-BE49-F238E27FC236}">
                <a16:creationId xmlns:a16="http://schemas.microsoft.com/office/drawing/2014/main" id="{203C1136-EBBE-F548-51B4-1BDF98BD4079}"/>
              </a:ext>
            </a:extLst>
          </p:cNvPr>
          <p:cNvSpPr/>
          <p:nvPr/>
        </p:nvSpPr>
        <p:spPr>
          <a:xfrm>
            <a:off x="466635" y="1382797"/>
            <a:ext cx="4701309" cy="2108200"/>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5" name="TextBox 4">
            <a:extLst>
              <a:ext uri="{FF2B5EF4-FFF2-40B4-BE49-F238E27FC236}">
                <a16:creationId xmlns:a16="http://schemas.microsoft.com/office/drawing/2014/main" id="{A7FB0BCF-7AA4-8040-6AE5-02FE54B26B0E}"/>
              </a:ext>
            </a:extLst>
          </p:cNvPr>
          <p:cNvSpPr txBox="1"/>
          <p:nvPr/>
        </p:nvSpPr>
        <p:spPr>
          <a:xfrm>
            <a:off x="494346" y="1416783"/>
            <a:ext cx="1902493" cy="307777"/>
          </a:xfrm>
          <a:prstGeom prst="rect">
            <a:avLst/>
          </a:prstGeom>
          <a:noFill/>
        </p:spPr>
        <p:txBody>
          <a:bodyPr wrap="square" rtlCol="0">
            <a:spAutoFit/>
          </a:bodyPr>
          <a:lstStyle/>
          <a:p>
            <a:r>
              <a:rPr lang="en-RS" dirty="0"/>
              <a:t>1. - Abrakadabra</a:t>
            </a:r>
          </a:p>
        </p:txBody>
      </p:sp>
      <p:sp>
        <p:nvSpPr>
          <p:cNvPr id="6" name="TextBox 5">
            <a:extLst>
              <a:ext uri="{FF2B5EF4-FFF2-40B4-BE49-F238E27FC236}">
                <a16:creationId xmlns:a16="http://schemas.microsoft.com/office/drawing/2014/main" id="{F41EC407-B36F-3DFB-63CE-FCCD24419496}"/>
              </a:ext>
            </a:extLst>
          </p:cNvPr>
          <p:cNvSpPr txBox="1"/>
          <p:nvPr/>
        </p:nvSpPr>
        <p:spPr>
          <a:xfrm>
            <a:off x="494345" y="1693849"/>
            <a:ext cx="1902493" cy="307777"/>
          </a:xfrm>
          <a:prstGeom prst="rect">
            <a:avLst/>
          </a:prstGeom>
          <a:noFill/>
        </p:spPr>
        <p:txBody>
          <a:bodyPr wrap="square" rtlCol="0">
            <a:spAutoFit/>
          </a:bodyPr>
          <a:lstStyle/>
          <a:p>
            <a:r>
              <a:rPr lang="en-RS" dirty="0"/>
              <a:t>2. - Agregat</a:t>
            </a:r>
          </a:p>
        </p:txBody>
      </p:sp>
      <p:sp>
        <p:nvSpPr>
          <p:cNvPr id="7" name="TextBox 6">
            <a:extLst>
              <a:ext uri="{FF2B5EF4-FFF2-40B4-BE49-F238E27FC236}">
                <a16:creationId xmlns:a16="http://schemas.microsoft.com/office/drawing/2014/main" id="{961995FF-E3C1-F53C-9380-4EDB7320D197}"/>
              </a:ext>
            </a:extLst>
          </p:cNvPr>
          <p:cNvSpPr txBox="1"/>
          <p:nvPr/>
        </p:nvSpPr>
        <p:spPr>
          <a:xfrm>
            <a:off x="494344" y="1942721"/>
            <a:ext cx="1902493" cy="307777"/>
          </a:xfrm>
          <a:prstGeom prst="rect">
            <a:avLst/>
          </a:prstGeom>
          <a:noFill/>
        </p:spPr>
        <p:txBody>
          <a:bodyPr wrap="square" rtlCol="0">
            <a:spAutoFit/>
          </a:bodyPr>
          <a:lstStyle/>
          <a:p>
            <a:r>
              <a:rPr lang="en-RS" dirty="0"/>
              <a:t>3. - Azija</a:t>
            </a:r>
          </a:p>
        </p:txBody>
      </p:sp>
      <p:sp>
        <p:nvSpPr>
          <p:cNvPr id="8" name="TextBox 7">
            <a:extLst>
              <a:ext uri="{FF2B5EF4-FFF2-40B4-BE49-F238E27FC236}">
                <a16:creationId xmlns:a16="http://schemas.microsoft.com/office/drawing/2014/main" id="{BB2056B3-138E-BFE5-F00C-A2A7D3D94BEC}"/>
              </a:ext>
            </a:extLst>
          </p:cNvPr>
          <p:cNvSpPr txBox="1"/>
          <p:nvPr/>
        </p:nvSpPr>
        <p:spPr>
          <a:xfrm>
            <a:off x="494344" y="2189076"/>
            <a:ext cx="1902493" cy="307777"/>
          </a:xfrm>
          <a:prstGeom prst="rect">
            <a:avLst/>
          </a:prstGeom>
          <a:noFill/>
        </p:spPr>
        <p:txBody>
          <a:bodyPr wrap="square" rtlCol="0">
            <a:spAutoFit/>
          </a:bodyPr>
          <a:lstStyle/>
          <a:p>
            <a:r>
              <a:rPr lang="en-RS" dirty="0"/>
              <a:t>4. - Aždaja</a:t>
            </a:r>
          </a:p>
        </p:txBody>
      </p:sp>
      <p:sp>
        <p:nvSpPr>
          <p:cNvPr id="9" name="TextBox 8">
            <a:extLst>
              <a:ext uri="{FF2B5EF4-FFF2-40B4-BE49-F238E27FC236}">
                <a16:creationId xmlns:a16="http://schemas.microsoft.com/office/drawing/2014/main" id="{37727BC7-87D6-104F-F91D-4B33B2EF80C8}"/>
              </a:ext>
            </a:extLst>
          </p:cNvPr>
          <p:cNvSpPr txBox="1"/>
          <p:nvPr/>
        </p:nvSpPr>
        <p:spPr>
          <a:xfrm>
            <a:off x="494344" y="2466804"/>
            <a:ext cx="1902493" cy="307777"/>
          </a:xfrm>
          <a:prstGeom prst="rect">
            <a:avLst/>
          </a:prstGeom>
          <a:noFill/>
        </p:spPr>
        <p:txBody>
          <a:bodyPr wrap="square" rtlCol="0">
            <a:spAutoFit/>
          </a:bodyPr>
          <a:lstStyle/>
          <a:p>
            <a:r>
              <a:rPr lang="en-RS" dirty="0"/>
              <a:t>…</a:t>
            </a:r>
          </a:p>
        </p:txBody>
      </p:sp>
      <p:sp>
        <p:nvSpPr>
          <p:cNvPr id="10" name="TextBox 9">
            <a:extLst>
              <a:ext uri="{FF2B5EF4-FFF2-40B4-BE49-F238E27FC236}">
                <a16:creationId xmlns:a16="http://schemas.microsoft.com/office/drawing/2014/main" id="{3D4F543D-3520-58E7-D754-A50AF93927CC}"/>
              </a:ext>
            </a:extLst>
          </p:cNvPr>
          <p:cNvSpPr txBox="1"/>
          <p:nvPr/>
        </p:nvSpPr>
        <p:spPr>
          <a:xfrm>
            <a:off x="494343" y="2771494"/>
            <a:ext cx="1902493" cy="307777"/>
          </a:xfrm>
          <a:prstGeom prst="rect">
            <a:avLst/>
          </a:prstGeom>
          <a:noFill/>
        </p:spPr>
        <p:txBody>
          <a:bodyPr wrap="square" rtlCol="0">
            <a:spAutoFit/>
          </a:bodyPr>
          <a:lstStyle/>
          <a:p>
            <a:r>
              <a:rPr lang="en-RS" dirty="0"/>
              <a:t>399.999. - Zebra</a:t>
            </a:r>
          </a:p>
        </p:txBody>
      </p:sp>
      <p:sp>
        <p:nvSpPr>
          <p:cNvPr id="11" name="TextBox 10">
            <a:extLst>
              <a:ext uri="{FF2B5EF4-FFF2-40B4-BE49-F238E27FC236}">
                <a16:creationId xmlns:a16="http://schemas.microsoft.com/office/drawing/2014/main" id="{590D6F93-B612-0171-DE54-D7048AD15D0D}"/>
              </a:ext>
            </a:extLst>
          </p:cNvPr>
          <p:cNvSpPr txBox="1"/>
          <p:nvPr/>
        </p:nvSpPr>
        <p:spPr>
          <a:xfrm>
            <a:off x="494343" y="3019310"/>
            <a:ext cx="1902493" cy="307777"/>
          </a:xfrm>
          <a:prstGeom prst="rect">
            <a:avLst/>
          </a:prstGeom>
          <a:noFill/>
        </p:spPr>
        <p:txBody>
          <a:bodyPr wrap="square" rtlCol="0">
            <a:spAutoFit/>
          </a:bodyPr>
          <a:lstStyle/>
          <a:p>
            <a:r>
              <a:rPr lang="en-RS" dirty="0"/>
              <a:t>400.000. - Zima</a:t>
            </a:r>
          </a:p>
        </p:txBody>
      </p:sp>
      <p:grpSp>
        <p:nvGrpSpPr>
          <p:cNvPr id="15" name="Group 14">
            <a:extLst>
              <a:ext uri="{FF2B5EF4-FFF2-40B4-BE49-F238E27FC236}">
                <a16:creationId xmlns:a16="http://schemas.microsoft.com/office/drawing/2014/main" id="{C203A03A-987F-C7B0-5F35-3F19C37AE743}"/>
              </a:ext>
            </a:extLst>
          </p:cNvPr>
          <p:cNvGrpSpPr/>
          <p:nvPr/>
        </p:nvGrpSpPr>
        <p:grpSpPr>
          <a:xfrm>
            <a:off x="2781701" y="3955983"/>
            <a:ext cx="6323798" cy="2156059"/>
            <a:chOff x="2781701" y="3955983"/>
            <a:chExt cx="6323798" cy="2156059"/>
          </a:xfrm>
        </p:grpSpPr>
        <p:sp>
          <p:nvSpPr>
            <p:cNvPr id="12" name="Rounded Rectangular Callout 11">
              <a:extLst>
                <a:ext uri="{FF2B5EF4-FFF2-40B4-BE49-F238E27FC236}">
                  <a16:creationId xmlns:a16="http://schemas.microsoft.com/office/drawing/2014/main" id="{38F4BC6F-8743-EADF-1999-72B7A08AB2CD}"/>
                </a:ext>
              </a:extLst>
            </p:cNvPr>
            <p:cNvSpPr/>
            <p:nvPr/>
          </p:nvSpPr>
          <p:spPr>
            <a:xfrm>
              <a:off x="2781701" y="3955983"/>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3" name="TextBox 12">
              <a:extLst>
                <a:ext uri="{FF2B5EF4-FFF2-40B4-BE49-F238E27FC236}">
                  <a16:creationId xmlns:a16="http://schemas.microsoft.com/office/drawing/2014/main" id="{E556D3C5-4343-C3E4-6C08-63D119F294B6}"/>
                </a:ext>
              </a:extLst>
            </p:cNvPr>
            <p:cNvSpPr txBox="1"/>
            <p:nvPr/>
          </p:nvSpPr>
          <p:spPr>
            <a:xfrm>
              <a:off x="2887579" y="4497334"/>
              <a:ext cx="5168766" cy="400110"/>
            </a:xfrm>
            <a:prstGeom prst="rect">
              <a:avLst/>
            </a:prstGeom>
            <a:noFill/>
          </p:spPr>
          <p:txBody>
            <a:bodyPr wrap="square" rtlCol="0">
              <a:spAutoFit/>
            </a:bodyPr>
            <a:lstStyle/>
            <a:p>
              <a:r>
                <a:rPr lang="en-RS" sz="2000" dirty="0"/>
                <a:t>Hvala Vam što ste došli na prezentaciju.</a:t>
              </a:r>
            </a:p>
          </p:txBody>
        </p:sp>
        <p:sp>
          <p:nvSpPr>
            <p:cNvPr id="14" name="TextBox 13">
              <a:extLst>
                <a:ext uri="{FF2B5EF4-FFF2-40B4-BE49-F238E27FC236}">
                  <a16:creationId xmlns:a16="http://schemas.microsoft.com/office/drawing/2014/main" id="{CE8A7F06-DA74-7590-97F0-06447E5DAF3B}"/>
                </a:ext>
              </a:extLst>
            </p:cNvPr>
            <p:cNvSpPr txBox="1"/>
            <p:nvPr/>
          </p:nvSpPr>
          <p:spPr>
            <a:xfrm>
              <a:off x="2887579" y="4888551"/>
              <a:ext cx="5168766" cy="338554"/>
            </a:xfrm>
            <a:prstGeom prst="rect">
              <a:avLst/>
            </a:prstGeom>
            <a:noFill/>
          </p:spPr>
          <p:txBody>
            <a:bodyPr wrap="square" rtlCol="0">
              <a:spAutoFit/>
            </a:bodyPr>
            <a:lstStyle/>
            <a:p>
              <a:r>
                <a:rPr lang="en-RS" sz="1200" dirty="0"/>
                <a:t>      </a:t>
              </a:r>
              <a:r>
                <a:rPr lang="en-RS" sz="1600" dirty="0"/>
                <a:t>5         25   100   43    7       54           72</a:t>
              </a:r>
            </a:p>
          </p:txBody>
        </p:sp>
      </p:grpSp>
    </p:spTree>
    <p:extLst>
      <p:ext uri="{BB962C8B-B14F-4D97-AF65-F5344CB8AC3E}">
        <p14:creationId xmlns:p14="http://schemas.microsoft.com/office/powerpoint/2010/main" val="19374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1E1A8D4-49DA-1CC9-F219-64C65111DB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EF189D-2692-26D5-49A7-E264C578ABD8}"/>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511B9D2A-F110-8958-E42F-98C57AC32643}"/>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40AE6BA5-4160-CA4C-211E-9EDDD7BFC955}"/>
              </a:ext>
            </a:extLst>
          </p:cNvPr>
          <p:cNvSpPr txBox="1"/>
          <p:nvPr/>
        </p:nvSpPr>
        <p:spPr>
          <a:xfrm>
            <a:off x="1145405" y="1992429"/>
            <a:ext cx="991403" cy="307777"/>
          </a:xfrm>
          <a:prstGeom prst="rect">
            <a:avLst/>
          </a:prstGeom>
          <a:noFill/>
        </p:spPr>
        <p:txBody>
          <a:bodyPr wrap="square" rtlCol="0">
            <a:spAutoFit/>
          </a:bodyPr>
          <a:lstStyle/>
          <a:p>
            <a:r>
              <a:rPr lang="en-GB" b="1" dirty="0"/>
              <a:t>h</a:t>
            </a:r>
            <a:r>
              <a:rPr lang="en-RS" b="1" dirty="0"/>
              <a:t>vala</a:t>
            </a:r>
            <a:r>
              <a:rPr lang="en-RS" dirty="0"/>
              <a:t>: ti</a:t>
            </a:r>
          </a:p>
        </p:txBody>
      </p:sp>
      <p:sp>
        <p:nvSpPr>
          <p:cNvPr id="5" name="TextBox 4">
            <a:extLst>
              <a:ext uri="{FF2B5EF4-FFF2-40B4-BE49-F238E27FC236}">
                <a16:creationId xmlns:a16="http://schemas.microsoft.com/office/drawing/2014/main" id="{C9531A4C-53ED-27E9-07C3-2E9643D96377}"/>
              </a:ext>
            </a:extLst>
          </p:cNvPr>
          <p:cNvSpPr txBox="1"/>
          <p:nvPr/>
        </p:nvSpPr>
        <p:spPr>
          <a:xfrm>
            <a:off x="3556122" y="1992428"/>
            <a:ext cx="991403" cy="307777"/>
          </a:xfrm>
          <a:prstGeom prst="rect">
            <a:avLst/>
          </a:prstGeom>
          <a:noFill/>
        </p:spPr>
        <p:txBody>
          <a:bodyPr wrap="square" rtlCol="0">
            <a:spAutoFit/>
          </a:bodyPr>
          <a:lstStyle/>
          <a:p>
            <a:r>
              <a:rPr lang="en-US" dirty="0"/>
              <a:t>5%</a:t>
            </a:r>
            <a:endParaRPr lang="en-RS" dirty="0"/>
          </a:p>
        </p:txBody>
      </p:sp>
      <p:sp>
        <p:nvSpPr>
          <p:cNvPr id="6" name="TextBox 5">
            <a:extLst>
              <a:ext uri="{FF2B5EF4-FFF2-40B4-BE49-F238E27FC236}">
                <a16:creationId xmlns:a16="http://schemas.microsoft.com/office/drawing/2014/main" id="{D7E9B5B3-0C6C-B00A-01C1-51C30CF65D12}"/>
              </a:ext>
            </a:extLst>
          </p:cNvPr>
          <p:cNvSpPr txBox="1"/>
          <p:nvPr/>
        </p:nvSpPr>
        <p:spPr>
          <a:xfrm>
            <a:off x="1145404" y="2314753"/>
            <a:ext cx="1174284" cy="307777"/>
          </a:xfrm>
          <a:prstGeom prst="rect">
            <a:avLst/>
          </a:prstGeom>
          <a:noFill/>
        </p:spPr>
        <p:txBody>
          <a:bodyPr wrap="square" rtlCol="0">
            <a:spAutoFit/>
          </a:bodyPr>
          <a:lstStyle/>
          <a:p>
            <a:r>
              <a:rPr lang="en-GB" b="1" dirty="0"/>
              <a:t>h</a:t>
            </a:r>
            <a:r>
              <a:rPr lang="en-RS" b="1" dirty="0"/>
              <a:t>vala</a:t>
            </a:r>
            <a:r>
              <a:rPr lang="en-RS" dirty="0"/>
              <a:t>: vam</a:t>
            </a:r>
          </a:p>
        </p:txBody>
      </p:sp>
      <p:sp>
        <p:nvSpPr>
          <p:cNvPr id="7" name="TextBox 6">
            <a:extLst>
              <a:ext uri="{FF2B5EF4-FFF2-40B4-BE49-F238E27FC236}">
                <a16:creationId xmlns:a16="http://schemas.microsoft.com/office/drawing/2014/main" id="{4AEDB2D2-C761-84AC-7F9A-F985B40DD6B0}"/>
              </a:ext>
            </a:extLst>
          </p:cNvPr>
          <p:cNvSpPr txBox="1"/>
          <p:nvPr/>
        </p:nvSpPr>
        <p:spPr>
          <a:xfrm>
            <a:off x="3556121" y="2283008"/>
            <a:ext cx="991403" cy="307777"/>
          </a:xfrm>
          <a:prstGeom prst="rect">
            <a:avLst/>
          </a:prstGeom>
          <a:noFill/>
        </p:spPr>
        <p:txBody>
          <a:bodyPr wrap="square" rtlCol="0">
            <a:spAutoFit/>
          </a:bodyPr>
          <a:lstStyle/>
          <a:p>
            <a:r>
              <a:rPr lang="en-US" dirty="0"/>
              <a:t>5%</a:t>
            </a:r>
            <a:endParaRPr lang="en-RS" dirty="0"/>
          </a:p>
        </p:txBody>
      </p:sp>
      <p:sp>
        <p:nvSpPr>
          <p:cNvPr id="8" name="TextBox 7">
            <a:extLst>
              <a:ext uri="{FF2B5EF4-FFF2-40B4-BE49-F238E27FC236}">
                <a16:creationId xmlns:a16="http://schemas.microsoft.com/office/drawing/2014/main" id="{2725AF26-1023-0905-E1A5-5ADB9C848C45}"/>
              </a:ext>
            </a:extLst>
          </p:cNvPr>
          <p:cNvSpPr txBox="1"/>
          <p:nvPr/>
        </p:nvSpPr>
        <p:spPr>
          <a:xfrm>
            <a:off x="1145404" y="2622530"/>
            <a:ext cx="1174284" cy="307777"/>
          </a:xfrm>
          <a:prstGeom prst="rect">
            <a:avLst/>
          </a:prstGeom>
          <a:noFill/>
        </p:spPr>
        <p:txBody>
          <a:bodyPr wrap="square" rtlCol="0">
            <a:spAutoFit/>
          </a:bodyPr>
          <a:lstStyle/>
          <a:p>
            <a:r>
              <a:rPr lang="en-GB" b="1" dirty="0"/>
              <a:t>h</a:t>
            </a:r>
            <a:r>
              <a:rPr lang="en-RS" b="1" dirty="0"/>
              <a:t>vala</a:t>
            </a:r>
            <a:r>
              <a:rPr lang="en-RS" dirty="0"/>
              <a:t>: mu</a:t>
            </a:r>
          </a:p>
        </p:txBody>
      </p:sp>
      <p:sp>
        <p:nvSpPr>
          <p:cNvPr id="9" name="TextBox 8">
            <a:extLst>
              <a:ext uri="{FF2B5EF4-FFF2-40B4-BE49-F238E27FC236}">
                <a16:creationId xmlns:a16="http://schemas.microsoft.com/office/drawing/2014/main" id="{26806AE4-5D91-3342-A026-7C35DF67AC68}"/>
              </a:ext>
            </a:extLst>
          </p:cNvPr>
          <p:cNvSpPr txBox="1"/>
          <p:nvPr/>
        </p:nvSpPr>
        <p:spPr>
          <a:xfrm>
            <a:off x="3556121" y="2590785"/>
            <a:ext cx="991403" cy="307777"/>
          </a:xfrm>
          <a:prstGeom prst="rect">
            <a:avLst/>
          </a:prstGeom>
          <a:noFill/>
        </p:spPr>
        <p:txBody>
          <a:bodyPr wrap="square" rtlCol="0">
            <a:spAutoFit/>
          </a:bodyPr>
          <a:lstStyle/>
          <a:p>
            <a:r>
              <a:rPr lang="en-US" dirty="0"/>
              <a:t>3%</a:t>
            </a:r>
            <a:endParaRPr lang="en-RS" dirty="0"/>
          </a:p>
        </p:txBody>
      </p:sp>
      <p:sp>
        <p:nvSpPr>
          <p:cNvPr id="10" name="TextBox 9">
            <a:extLst>
              <a:ext uri="{FF2B5EF4-FFF2-40B4-BE49-F238E27FC236}">
                <a16:creationId xmlns:a16="http://schemas.microsoft.com/office/drawing/2014/main" id="{C5A1A815-FAB1-A6D6-E613-A4F46CA0B71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D59494CE-B432-7246-BE1F-09BCCF0EE972}"/>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3FC49493-776F-55D1-8DA4-0CB9B9EF50A7}"/>
              </a:ext>
            </a:extLst>
          </p:cNvPr>
          <p:cNvSpPr txBox="1"/>
          <p:nvPr/>
        </p:nvSpPr>
        <p:spPr>
          <a:xfrm>
            <a:off x="3556120" y="3675288"/>
            <a:ext cx="991403" cy="307777"/>
          </a:xfrm>
          <a:prstGeom prst="rect">
            <a:avLst/>
          </a:prstGeom>
          <a:noFill/>
        </p:spPr>
        <p:txBody>
          <a:bodyPr wrap="square" rtlCol="0">
            <a:spAutoFit/>
          </a:bodyPr>
          <a:lstStyle/>
          <a:p>
            <a:r>
              <a:rPr lang="en-US" dirty="0"/>
              <a:t>0,001%</a:t>
            </a:r>
            <a:endParaRPr lang="en-RS" dirty="0"/>
          </a:p>
        </p:txBody>
      </p:sp>
      <p:sp>
        <p:nvSpPr>
          <p:cNvPr id="13" name="TextBox 12">
            <a:extLst>
              <a:ext uri="{FF2B5EF4-FFF2-40B4-BE49-F238E27FC236}">
                <a16:creationId xmlns:a16="http://schemas.microsoft.com/office/drawing/2014/main" id="{4EE0A5D1-3C72-6F5A-EB2E-9E7DB0154890}"/>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2-grams</a:t>
            </a:r>
          </a:p>
        </p:txBody>
      </p:sp>
      <p:cxnSp>
        <p:nvCxnSpPr>
          <p:cNvPr id="15" name="Straight Connector 14">
            <a:extLst>
              <a:ext uri="{FF2B5EF4-FFF2-40B4-BE49-F238E27FC236}">
                <a16:creationId xmlns:a16="http://schemas.microsoft.com/office/drawing/2014/main" id="{9A089681-54D2-F1A7-60CA-84E29BC5F2AB}"/>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DD338F-7F39-1E8F-F205-A1BC3FE64709}"/>
              </a:ext>
            </a:extLst>
          </p:cNvPr>
          <p:cNvSpPr txBox="1"/>
          <p:nvPr/>
        </p:nvSpPr>
        <p:spPr>
          <a:xfrm>
            <a:off x="1145404" y="3697232"/>
            <a:ext cx="1174284" cy="307777"/>
          </a:xfrm>
          <a:prstGeom prst="rect">
            <a:avLst/>
          </a:prstGeom>
          <a:noFill/>
        </p:spPr>
        <p:txBody>
          <a:bodyPr wrap="square" rtlCol="0">
            <a:spAutoFit/>
          </a:bodyPr>
          <a:lstStyle/>
          <a:p>
            <a:r>
              <a:rPr lang="en-GB" b="1" dirty="0"/>
              <a:t>h</a:t>
            </a:r>
            <a:r>
              <a:rPr lang="en-RS" b="1" dirty="0"/>
              <a:t>vala</a:t>
            </a:r>
            <a:r>
              <a:rPr lang="en-RS" dirty="0"/>
              <a:t>: zima</a:t>
            </a:r>
          </a:p>
        </p:txBody>
      </p:sp>
    </p:spTree>
    <p:extLst>
      <p:ext uri="{BB962C8B-B14F-4D97-AF65-F5344CB8AC3E}">
        <p14:creationId xmlns:p14="http://schemas.microsoft.com/office/powerpoint/2010/main" val="34322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663DCFC-05BE-2698-C9C3-F7A81331E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F4AB09-F93E-C387-31E7-350E8370ADA5}"/>
              </a:ext>
            </a:extLst>
          </p:cNvPr>
          <p:cNvSpPr txBox="1"/>
          <p:nvPr/>
        </p:nvSpPr>
        <p:spPr>
          <a:xfrm>
            <a:off x="360218" y="350982"/>
            <a:ext cx="4807726"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How does LLM work?</a:t>
            </a:r>
          </a:p>
        </p:txBody>
      </p:sp>
      <p:sp>
        <p:nvSpPr>
          <p:cNvPr id="3" name="Rectangle 2">
            <a:extLst>
              <a:ext uri="{FF2B5EF4-FFF2-40B4-BE49-F238E27FC236}">
                <a16:creationId xmlns:a16="http://schemas.microsoft.com/office/drawing/2014/main" id="{34F9771F-8126-5632-7005-488349D98344}"/>
              </a:ext>
            </a:extLst>
          </p:cNvPr>
          <p:cNvSpPr/>
          <p:nvPr/>
        </p:nvSpPr>
        <p:spPr>
          <a:xfrm>
            <a:off x="466635" y="1382796"/>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4" name="TextBox 3">
            <a:extLst>
              <a:ext uri="{FF2B5EF4-FFF2-40B4-BE49-F238E27FC236}">
                <a16:creationId xmlns:a16="http://schemas.microsoft.com/office/drawing/2014/main" id="{ED98D1D0-6399-0720-D4B8-9DE852EB520E}"/>
              </a:ext>
            </a:extLst>
          </p:cNvPr>
          <p:cNvSpPr txBox="1"/>
          <p:nvPr/>
        </p:nvSpPr>
        <p:spPr>
          <a:xfrm>
            <a:off x="1145405" y="1959913"/>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5" name="TextBox 4">
            <a:extLst>
              <a:ext uri="{FF2B5EF4-FFF2-40B4-BE49-F238E27FC236}">
                <a16:creationId xmlns:a16="http://schemas.microsoft.com/office/drawing/2014/main" id="{4CF5A5EE-10B9-9308-AC6F-293B8848828C}"/>
              </a:ext>
            </a:extLst>
          </p:cNvPr>
          <p:cNvSpPr txBox="1"/>
          <p:nvPr/>
        </p:nvSpPr>
        <p:spPr>
          <a:xfrm>
            <a:off x="3556120" y="1954800"/>
            <a:ext cx="633982" cy="307777"/>
          </a:xfrm>
          <a:prstGeom prst="rect">
            <a:avLst/>
          </a:prstGeom>
          <a:noFill/>
        </p:spPr>
        <p:txBody>
          <a:bodyPr wrap="square" rtlCol="0">
            <a:spAutoFit/>
          </a:bodyPr>
          <a:lstStyle/>
          <a:p>
            <a:pPr algn="r"/>
            <a:r>
              <a:rPr lang="en-US" dirty="0"/>
              <a:t>10%</a:t>
            </a:r>
            <a:endParaRPr lang="en-RS" dirty="0"/>
          </a:p>
        </p:txBody>
      </p:sp>
      <p:sp>
        <p:nvSpPr>
          <p:cNvPr id="7" name="TextBox 6">
            <a:extLst>
              <a:ext uri="{FF2B5EF4-FFF2-40B4-BE49-F238E27FC236}">
                <a16:creationId xmlns:a16="http://schemas.microsoft.com/office/drawing/2014/main" id="{A848FBE2-A2BA-94C1-7DA6-928593CD868B}"/>
              </a:ext>
            </a:extLst>
          </p:cNvPr>
          <p:cNvSpPr txBox="1"/>
          <p:nvPr/>
        </p:nvSpPr>
        <p:spPr>
          <a:xfrm>
            <a:off x="3556121" y="2283008"/>
            <a:ext cx="633981" cy="307777"/>
          </a:xfrm>
          <a:prstGeom prst="rect">
            <a:avLst/>
          </a:prstGeom>
          <a:noFill/>
        </p:spPr>
        <p:txBody>
          <a:bodyPr wrap="square" rtlCol="0">
            <a:spAutoFit/>
          </a:bodyPr>
          <a:lstStyle/>
          <a:p>
            <a:pPr algn="r"/>
            <a:r>
              <a:rPr lang="en-US" dirty="0"/>
              <a:t>8%</a:t>
            </a:r>
            <a:endParaRPr lang="en-RS" dirty="0"/>
          </a:p>
        </p:txBody>
      </p:sp>
      <p:sp>
        <p:nvSpPr>
          <p:cNvPr id="9" name="TextBox 8">
            <a:extLst>
              <a:ext uri="{FF2B5EF4-FFF2-40B4-BE49-F238E27FC236}">
                <a16:creationId xmlns:a16="http://schemas.microsoft.com/office/drawing/2014/main" id="{B630F225-D029-20DA-CA4F-C632CE51727A}"/>
              </a:ext>
            </a:extLst>
          </p:cNvPr>
          <p:cNvSpPr txBox="1"/>
          <p:nvPr/>
        </p:nvSpPr>
        <p:spPr>
          <a:xfrm>
            <a:off x="3556121" y="2618420"/>
            <a:ext cx="633981" cy="307777"/>
          </a:xfrm>
          <a:prstGeom prst="rect">
            <a:avLst/>
          </a:prstGeom>
          <a:noFill/>
        </p:spPr>
        <p:txBody>
          <a:bodyPr wrap="square" rtlCol="0">
            <a:spAutoFit/>
          </a:bodyPr>
          <a:lstStyle/>
          <a:p>
            <a:pPr algn="r"/>
            <a:r>
              <a:rPr lang="en-US" dirty="0"/>
              <a:t>15%</a:t>
            </a:r>
            <a:endParaRPr lang="en-RS" dirty="0"/>
          </a:p>
        </p:txBody>
      </p:sp>
      <p:sp>
        <p:nvSpPr>
          <p:cNvPr id="10" name="TextBox 9">
            <a:extLst>
              <a:ext uri="{FF2B5EF4-FFF2-40B4-BE49-F238E27FC236}">
                <a16:creationId xmlns:a16="http://schemas.microsoft.com/office/drawing/2014/main" id="{7C9E2AEB-4252-D827-B466-95C60B6F27C4}"/>
              </a:ext>
            </a:extLst>
          </p:cNvPr>
          <p:cNvSpPr txBox="1"/>
          <p:nvPr/>
        </p:nvSpPr>
        <p:spPr>
          <a:xfrm>
            <a:off x="1145404" y="2950801"/>
            <a:ext cx="1174284" cy="307777"/>
          </a:xfrm>
          <a:prstGeom prst="rect">
            <a:avLst/>
          </a:prstGeom>
          <a:noFill/>
        </p:spPr>
        <p:txBody>
          <a:bodyPr wrap="square" rtlCol="0">
            <a:spAutoFit/>
          </a:bodyPr>
          <a:lstStyle/>
          <a:p>
            <a:r>
              <a:rPr lang="en-US" dirty="0"/>
              <a:t>…</a:t>
            </a:r>
            <a:endParaRPr lang="en-RS" dirty="0"/>
          </a:p>
        </p:txBody>
      </p:sp>
      <p:sp>
        <p:nvSpPr>
          <p:cNvPr id="11" name="TextBox 10">
            <a:extLst>
              <a:ext uri="{FF2B5EF4-FFF2-40B4-BE49-F238E27FC236}">
                <a16:creationId xmlns:a16="http://schemas.microsoft.com/office/drawing/2014/main" id="{BF55AF95-1695-1811-4894-5BE77DCFF308}"/>
              </a:ext>
            </a:extLst>
          </p:cNvPr>
          <p:cNvSpPr txBox="1"/>
          <p:nvPr/>
        </p:nvSpPr>
        <p:spPr>
          <a:xfrm>
            <a:off x="3556120" y="4116400"/>
            <a:ext cx="1174284" cy="307777"/>
          </a:xfrm>
          <a:prstGeom prst="rect">
            <a:avLst/>
          </a:prstGeom>
          <a:noFill/>
        </p:spPr>
        <p:txBody>
          <a:bodyPr wrap="square" rtlCol="0">
            <a:spAutoFit/>
          </a:bodyPr>
          <a:lstStyle/>
          <a:p>
            <a:r>
              <a:rPr lang="en-US" dirty="0"/>
              <a:t>Sum (100%)</a:t>
            </a:r>
            <a:endParaRPr lang="en-RS" dirty="0"/>
          </a:p>
        </p:txBody>
      </p:sp>
      <p:sp>
        <p:nvSpPr>
          <p:cNvPr id="12" name="TextBox 11">
            <a:extLst>
              <a:ext uri="{FF2B5EF4-FFF2-40B4-BE49-F238E27FC236}">
                <a16:creationId xmlns:a16="http://schemas.microsoft.com/office/drawing/2014/main" id="{14A74506-C12E-AB6E-D423-E6333ECDE23B}"/>
              </a:ext>
            </a:extLst>
          </p:cNvPr>
          <p:cNvSpPr txBox="1"/>
          <p:nvPr/>
        </p:nvSpPr>
        <p:spPr>
          <a:xfrm>
            <a:off x="3556120" y="3675288"/>
            <a:ext cx="991403" cy="307777"/>
          </a:xfrm>
          <a:prstGeom prst="rect">
            <a:avLst/>
          </a:prstGeom>
          <a:noFill/>
        </p:spPr>
        <p:txBody>
          <a:bodyPr wrap="square" rtlCol="0">
            <a:spAutoFit/>
          </a:bodyPr>
          <a:lstStyle/>
          <a:p>
            <a:r>
              <a:rPr lang="en-US" dirty="0"/>
              <a:t>0,00001%</a:t>
            </a:r>
            <a:endParaRPr lang="en-RS" dirty="0"/>
          </a:p>
        </p:txBody>
      </p:sp>
      <p:sp>
        <p:nvSpPr>
          <p:cNvPr id="13" name="TextBox 12">
            <a:extLst>
              <a:ext uri="{FF2B5EF4-FFF2-40B4-BE49-F238E27FC236}">
                <a16:creationId xmlns:a16="http://schemas.microsoft.com/office/drawing/2014/main" id="{5A08760A-FC9E-9BFB-D302-C47ADF5DB769}"/>
              </a:ext>
            </a:extLst>
          </p:cNvPr>
          <p:cNvSpPr txBox="1"/>
          <p:nvPr/>
        </p:nvSpPr>
        <p:spPr>
          <a:xfrm>
            <a:off x="3599026" y="4463142"/>
            <a:ext cx="1568918" cy="307777"/>
          </a:xfrm>
          <a:prstGeom prst="rect">
            <a:avLst/>
          </a:prstGeom>
          <a:noFill/>
        </p:spPr>
        <p:txBody>
          <a:bodyPr wrap="square" rtlCol="0">
            <a:spAutoFit/>
          </a:bodyPr>
          <a:lstStyle/>
          <a:p>
            <a:pPr algn="r"/>
            <a:r>
              <a:rPr lang="en-RS" dirty="0">
                <a:solidFill>
                  <a:schemeClr val="bg1"/>
                </a:solidFill>
              </a:rPr>
              <a:t>3-grams</a:t>
            </a:r>
          </a:p>
        </p:txBody>
      </p:sp>
      <p:cxnSp>
        <p:nvCxnSpPr>
          <p:cNvPr id="15" name="Straight Connector 14">
            <a:extLst>
              <a:ext uri="{FF2B5EF4-FFF2-40B4-BE49-F238E27FC236}">
                <a16:creationId xmlns:a16="http://schemas.microsoft.com/office/drawing/2014/main" id="{F1C02E6C-10C1-6D07-1DB3-A54A48023DD3}"/>
              </a:ext>
            </a:extLst>
          </p:cNvPr>
          <p:cNvCxnSpPr/>
          <p:nvPr/>
        </p:nvCxnSpPr>
        <p:spPr>
          <a:xfrm>
            <a:off x="1145404" y="4005009"/>
            <a:ext cx="323808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870799-E9B2-350D-A209-93ACAD606FDE}"/>
              </a:ext>
            </a:extLst>
          </p:cNvPr>
          <p:cNvSpPr txBox="1"/>
          <p:nvPr/>
        </p:nvSpPr>
        <p:spPr>
          <a:xfrm>
            <a:off x="1145403" y="36972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
        <p:nvSpPr>
          <p:cNvPr id="14" name="TextBox 13">
            <a:extLst>
              <a:ext uri="{FF2B5EF4-FFF2-40B4-BE49-F238E27FC236}">
                <a16:creationId xmlns:a16="http://schemas.microsoft.com/office/drawing/2014/main" id="{E107F91B-1293-88E0-6472-B117F8E8595F}"/>
              </a:ext>
            </a:extLst>
          </p:cNvPr>
          <p:cNvSpPr txBox="1"/>
          <p:nvPr/>
        </p:nvSpPr>
        <p:spPr>
          <a:xfrm>
            <a:off x="1145405" y="2288700"/>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7" name="TextBox 16">
            <a:extLst>
              <a:ext uri="{FF2B5EF4-FFF2-40B4-BE49-F238E27FC236}">
                <a16:creationId xmlns:a16="http://schemas.microsoft.com/office/drawing/2014/main" id="{6FDEF6A6-992B-A1D4-E37D-6084610DA526}"/>
              </a:ext>
            </a:extLst>
          </p:cNvPr>
          <p:cNvSpPr txBox="1"/>
          <p:nvPr/>
        </p:nvSpPr>
        <p:spPr>
          <a:xfrm>
            <a:off x="1145405" y="2618421"/>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grpSp>
        <p:nvGrpSpPr>
          <p:cNvPr id="21" name="Group 20">
            <a:extLst>
              <a:ext uri="{FF2B5EF4-FFF2-40B4-BE49-F238E27FC236}">
                <a16:creationId xmlns:a16="http://schemas.microsoft.com/office/drawing/2014/main" id="{B483382F-439B-1942-7690-14A982C06931}"/>
              </a:ext>
            </a:extLst>
          </p:cNvPr>
          <p:cNvGrpSpPr/>
          <p:nvPr/>
        </p:nvGrpSpPr>
        <p:grpSpPr>
          <a:xfrm>
            <a:off x="5650406" y="3429000"/>
            <a:ext cx="6323798" cy="2156059"/>
            <a:chOff x="5650406" y="3429000"/>
            <a:chExt cx="6323798" cy="2156059"/>
          </a:xfrm>
        </p:grpSpPr>
        <p:sp>
          <p:nvSpPr>
            <p:cNvPr id="18" name="Rounded Rectangular Callout 17">
              <a:extLst>
                <a:ext uri="{FF2B5EF4-FFF2-40B4-BE49-F238E27FC236}">
                  <a16:creationId xmlns:a16="http://schemas.microsoft.com/office/drawing/2014/main" id="{1D27099F-4FBD-8CCC-2235-38AAA7B673D3}"/>
                </a:ext>
              </a:extLst>
            </p:cNvPr>
            <p:cNvSpPr/>
            <p:nvPr/>
          </p:nvSpPr>
          <p:spPr>
            <a:xfrm>
              <a:off x="5650406" y="3429000"/>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9" name="TextBox 18">
              <a:extLst>
                <a:ext uri="{FF2B5EF4-FFF2-40B4-BE49-F238E27FC236}">
                  <a16:creationId xmlns:a16="http://schemas.microsoft.com/office/drawing/2014/main" id="{77FB2431-AA9F-A146-B705-459D893A59A7}"/>
                </a:ext>
              </a:extLst>
            </p:cNvPr>
            <p:cNvSpPr txBox="1"/>
            <p:nvPr/>
          </p:nvSpPr>
          <p:spPr>
            <a:xfrm>
              <a:off x="5756284" y="3970351"/>
              <a:ext cx="5168766" cy="400110"/>
            </a:xfrm>
            <a:prstGeom prst="rect">
              <a:avLst/>
            </a:prstGeom>
            <a:noFill/>
          </p:spPr>
          <p:txBody>
            <a:bodyPr wrap="square" rtlCol="0">
              <a:spAutoFit/>
            </a:bodyPr>
            <a:lstStyle/>
            <a:p>
              <a:r>
                <a:rPr lang="en-RS" sz="2000" dirty="0"/>
                <a:t>Hvala Vam što ste došli na prezentaciju.</a:t>
              </a:r>
            </a:p>
          </p:txBody>
        </p:sp>
        <p:sp>
          <p:nvSpPr>
            <p:cNvPr id="20" name="TextBox 19">
              <a:extLst>
                <a:ext uri="{FF2B5EF4-FFF2-40B4-BE49-F238E27FC236}">
                  <a16:creationId xmlns:a16="http://schemas.microsoft.com/office/drawing/2014/main" id="{D5009011-541C-467D-B001-F79D20D098CC}"/>
                </a:ext>
              </a:extLst>
            </p:cNvPr>
            <p:cNvSpPr txBox="1"/>
            <p:nvPr/>
          </p:nvSpPr>
          <p:spPr>
            <a:xfrm>
              <a:off x="5756284" y="4361568"/>
              <a:ext cx="5168766" cy="338554"/>
            </a:xfrm>
            <a:prstGeom prst="rect">
              <a:avLst/>
            </a:prstGeom>
            <a:noFill/>
          </p:spPr>
          <p:txBody>
            <a:bodyPr wrap="square" rtlCol="0">
              <a:spAutoFit/>
            </a:bodyPr>
            <a:lstStyle/>
            <a:p>
              <a:r>
                <a:rPr lang="en-RS" sz="1200" dirty="0"/>
                <a:t>      </a:t>
              </a:r>
              <a:r>
                <a:rPr lang="en-RS" sz="1600" dirty="0"/>
                <a:t>5         25   100   43    7       54           72</a:t>
              </a:r>
            </a:p>
          </p:txBody>
        </p:sp>
      </p:grpSp>
    </p:spTree>
    <p:extLst>
      <p:ext uri="{BB962C8B-B14F-4D97-AF65-F5344CB8AC3E}">
        <p14:creationId xmlns:p14="http://schemas.microsoft.com/office/powerpoint/2010/main" val="10951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C749CB6-DC38-7B15-28C2-18CE24CC922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process flow&#10;&#10;Description automatically generated">
            <a:extLst>
              <a:ext uri="{FF2B5EF4-FFF2-40B4-BE49-F238E27FC236}">
                <a16:creationId xmlns:a16="http://schemas.microsoft.com/office/drawing/2014/main" id="{2CF8FBE8-0004-D09B-583E-41128EF2342B}"/>
              </a:ext>
            </a:extLst>
          </p:cNvPr>
          <p:cNvPicPr>
            <a:picLocks noChangeAspect="1"/>
          </p:cNvPicPr>
          <p:nvPr/>
        </p:nvPicPr>
        <p:blipFill>
          <a:blip r:embed="rId3"/>
          <a:stretch>
            <a:fillRect/>
          </a:stretch>
        </p:blipFill>
        <p:spPr>
          <a:xfrm>
            <a:off x="2191203" y="643466"/>
            <a:ext cx="3952451"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C1CC734-ADBB-0487-AD50-0B1D30A3B858}"/>
              </a:ext>
            </a:extLst>
          </p:cNvPr>
          <p:cNvSpPr txBox="1"/>
          <p:nvPr/>
        </p:nvSpPr>
        <p:spPr>
          <a:xfrm>
            <a:off x="8972405" y="3855556"/>
            <a:ext cx="3159412" cy="18122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The Transformer</a:t>
            </a:r>
          </a:p>
        </p:txBody>
      </p:sp>
      <p:cxnSp>
        <p:nvCxnSpPr>
          <p:cNvPr id="6" name="Straight Connector 5">
            <a:extLst>
              <a:ext uri="{FF2B5EF4-FFF2-40B4-BE49-F238E27FC236}">
                <a16:creationId xmlns:a16="http://schemas.microsoft.com/office/drawing/2014/main" id="{CC721412-9F4E-7164-8A4F-9E8296769116}"/>
              </a:ext>
            </a:extLst>
          </p:cNvPr>
          <p:cNvCxnSpPr>
            <a:cxnSpLocks/>
          </p:cNvCxnSpPr>
          <p:nvPr/>
        </p:nvCxnSpPr>
        <p:spPr>
          <a:xfrm>
            <a:off x="8637294" y="5804101"/>
            <a:ext cx="349452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515997-67A0-6671-D09C-A085D19A76C9}"/>
              </a:ext>
            </a:extLst>
          </p:cNvPr>
          <p:cNvSpPr txBox="1"/>
          <p:nvPr/>
        </p:nvSpPr>
        <p:spPr>
          <a:xfrm>
            <a:off x="9329278" y="5869385"/>
            <a:ext cx="2806365" cy="307777"/>
          </a:xfrm>
          <a:prstGeom prst="rect">
            <a:avLst/>
          </a:prstGeom>
          <a:noFill/>
        </p:spPr>
        <p:txBody>
          <a:bodyPr wrap="square" rtlCol="0">
            <a:spAutoFit/>
          </a:bodyPr>
          <a:lstStyle/>
          <a:p>
            <a:pPr algn="r"/>
            <a:r>
              <a:rPr lang="en-GB" dirty="0">
                <a:solidFill>
                  <a:schemeClr val="bg1"/>
                </a:solidFill>
              </a:rPr>
              <a:t>m</a:t>
            </a:r>
            <a:r>
              <a:rPr lang="en-RS" dirty="0">
                <a:solidFill>
                  <a:schemeClr val="bg1"/>
                </a:solidFill>
              </a:rPr>
              <a:t>odel architecture</a:t>
            </a:r>
          </a:p>
        </p:txBody>
      </p:sp>
    </p:spTree>
    <p:extLst>
      <p:ext uri="{BB962C8B-B14F-4D97-AF65-F5344CB8AC3E}">
        <p14:creationId xmlns:p14="http://schemas.microsoft.com/office/powerpoint/2010/main" val="89710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443E3405-794B-DF32-D266-A74F1B9CC79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102297-6CC7-358E-059F-FB39E4EB7526}"/>
              </a:ext>
            </a:extLst>
          </p:cNvPr>
          <p:cNvSpPr txBox="1"/>
          <p:nvPr/>
        </p:nvSpPr>
        <p:spPr>
          <a:xfrm>
            <a:off x="1141884" y="4772484"/>
            <a:ext cx="6716578" cy="99206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Generating  text</a:t>
            </a:r>
          </a:p>
        </p:txBody>
      </p:sp>
      <p:pic>
        <p:nvPicPr>
          <p:cNvPr id="16" name="Picture 15" descr="A screenshot of a text box&#10;&#10;Description automatically generated">
            <a:extLst>
              <a:ext uri="{FF2B5EF4-FFF2-40B4-BE49-F238E27FC236}">
                <a16:creationId xmlns:a16="http://schemas.microsoft.com/office/drawing/2014/main" id="{A02728EE-999C-15E6-7E8F-25009CD4F790}"/>
              </a:ext>
            </a:extLst>
          </p:cNvPr>
          <p:cNvPicPr>
            <a:picLocks noChangeAspect="1"/>
          </p:cNvPicPr>
          <p:nvPr/>
        </p:nvPicPr>
        <p:blipFill>
          <a:blip r:embed="rId3"/>
          <a:srcRect r="158" b="-2"/>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8" name="Picture 7" descr="A page of a book&#10;&#10;Description automatically generated">
            <a:extLst>
              <a:ext uri="{FF2B5EF4-FFF2-40B4-BE49-F238E27FC236}">
                <a16:creationId xmlns:a16="http://schemas.microsoft.com/office/drawing/2014/main" id="{C1C1BDB8-2EB0-B983-D71F-1159F203EC28}"/>
              </a:ext>
            </a:extLst>
          </p:cNvPr>
          <p:cNvPicPr>
            <a:picLocks noChangeAspect="1"/>
          </p:cNvPicPr>
          <p:nvPr/>
        </p:nvPicPr>
        <p:blipFill>
          <a:blip r:embed="rId4"/>
          <a:srcRect l="3011" r="6758" b="-2"/>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6040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7AF7E58-35EB-367F-BFE8-7F5B1005B1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858238-C0CA-40F3-D4EA-05374D98CFCF}"/>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tx1"/>
                </a:solidFill>
                <a:latin typeface="+mj-lt"/>
                <a:ea typeface="+mj-ea"/>
                <a:cs typeface="+mj-cs"/>
              </a:rPr>
              <a:t>How about creativity?</a:t>
            </a: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screenshot of a chat&#10;&#10;Description automatically generated">
            <a:extLst>
              <a:ext uri="{FF2B5EF4-FFF2-40B4-BE49-F238E27FC236}">
                <a16:creationId xmlns:a16="http://schemas.microsoft.com/office/drawing/2014/main" id="{138D955C-1105-E30E-3700-A27B56580C40}"/>
              </a:ext>
            </a:extLst>
          </p:cNvPr>
          <p:cNvPicPr>
            <a:picLocks noChangeAspect="1"/>
          </p:cNvPicPr>
          <p:nvPr/>
        </p:nvPicPr>
        <p:blipFill>
          <a:blip r:embed="rId3"/>
          <a:stretch>
            <a:fillRect/>
          </a:stretch>
        </p:blipFill>
        <p:spPr>
          <a:xfrm>
            <a:off x="272313" y="211613"/>
            <a:ext cx="5732711" cy="6390564"/>
          </a:xfrm>
          <a:prstGeom prst="rect">
            <a:avLst/>
          </a:prstGeom>
        </p:spPr>
      </p:pic>
    </p:spTree>
    <p:extLst>
      <p:ext uri="{BB962C8B-B14F-4D97-AF65-F5344CB8AC3E}">
        <p14:creationId xmlns:p14="http://schemas.microsoft.com/office/powerpoint/2010/main" val="44896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EC56B16-720C-62F1-36B1-84A80EF7F0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9B7073-4D8A-BB41-F99C-032509717AE9}"/>
              </a:ext>
            </a:extLst>
          </p:cNvPr>
          <p:cNvSpPr txBox="1"/>
          <p:nvPr/>
        </p:nvSpPr>
        <p:spPr>
          <a:xfrm>
            <a:off x="360218" y="350982"/>
            <a:ext cx="557556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Creativity &amp; temperature</a:t>
            </a:r>
          </a:p>
        </p:txBody>
      </p:sp>
      <p:pic>
        <p:nvPicPr>
          <p:cNvPr id="6" name="Picture 5" descr="A set of thermometers&#10;&#10;Description automatically generated">
            <a:extLst>
              <a:ext uri="{FF2B5EF4-FFF2-40B4-BE49-F238E27FC236}">
                <a16:creationId xmlns:a16="http://schemas.microsoft.com/office/drawing/2014/main" id="{1E5ABAF4-88A6-7685-D93E-BA08710DA26B}"/>
              </a:ext>
            </a:extLst>
          </p:cNvPr>
          <p:cNvPicPr>
            <a:picLocks noChangeAspect="1"/>
          </p:cNvPicPr>
          <p:nvPr/>
        </p:nvPicPr>
        <p:blipFill>
          <a:blip r:embed="rId4"/>
          <a:stretch>
            <a:fillRect/>
          </a:stretch>
        </p:blipFill>
        <p:spPr>
          <a:xfrm>
            <a:off x="515705" y="1286553"/>
            <a:ext cx="2489200" cy="1778000"/>
          </a:xfrm>
          <a:prstGeom prst="rect">
            <a:avLst/>
          </a:prstGeom>
        </p:spPr>
      </p:pic>
      <p:sp>
        <p:nvSpPr>
          <p:cNvPr id="7" name="Rectangle 6">
            <a:extLst>
              <a:ext uri="{FF2B5EF4-FFF2-40B4-BE49-F238E27FC236}">
                <a16:creationId xmlns:a16="http://schemas.microsoft.com/office/drawing/2014/main" id="{6A196C64-1797-D688-043A-031ABDADEB16}"/>
              </a:ext>
            </a:extLst>
          </p:cNvPr>
          <p:cNvSpPr/>
          <p:nvPr/>
        </p:nvSpPr>
        <p:spPr>
          <a:xfrm>
            <a:off x="515705" y="2866490"/>
            <a:ext cx="2489200" cy="19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a:p>
        </p:txBody>
      </p:sp>
      <p:sp>
        <p:nvSpPr>
          <p:cNvPr id="9" name="Rectangle 8">
            <a:extLst>
              <a:ext uri="{FF2B5EF4-FFF2-40B4-BE49-F238E27FC236}">
                <a16:creationId xmlns:a16="http://schemas.microsoft.com/office/drawing/2014/main" id="{0275D49E-8672-81B3-2502-082EEC73EE73}"/>
              </a:ext>
            </a:extLst>
          </p:cNvPr>
          <p:cNvSpPr/>
          <p:nvPr/>
        </p:nvSpPr>
        <p:spPr>
          <a:xfrm>
            <a:off x="3585128" y="1286553"/>
            <a:ext cx="4701309" cy="3064075"/>
          </a:xfrm>
          <a:prstGeom prst="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RS" dirty="0"/>
          </a:p>
        </p:txBody>
      </p:sp>
      <p:sp>
        <p:nvSpPr>
          <p:cNvPr id="10" name="TextBox 9">
            <a:extLst>
              <a:ext uri="{FF2B5EF4-FFF2-40B4-BE49-F238E27FC236}">
                <a16:creationId xmlns:a16="http://schemas.microsoft.com/office/drawing/2014/main" id="{9AEE3D23-880A-37EB-7E59-82F9565C34E1}"/>
              </a:ext>
            </a:extLst>
          </p:cNvPr>
          <p:cNvSpPr txBox="1"/>
          <p:nvPr/>
        </p:nvSpPr>
        <p:spPr>
          <a:xfrm>
            <a:off x="4263898" y="1996999"/>
            <a:ext cx="1633237" cy="307777"/>
          </a:xfrm>
          <a:prstGeom prst="rect">
            <a:avLst/>
          </a:prstGeom>
          <a:noFill/>
        </p:spPr>
        <p:txBody>
          <a:bodyPr wrap="square" rtlCol="0">
            <a:spAutoFit/>
          </a:bodyPr>
          <a:lstStyle/>
          <a:p>
            <a:r>
              <a:rPr lang="en-GB" b="1" dirty="0"/>
              <a:t>h</a:t>
            </a:r>
            <a:r>
              <a:rPr lang="en-RS" b="1" dirty="0"/>
              <a:t>vala vam</a:t>
            </a:r>
            <a:r>
              <a:rPr lang="en-RS" dirty="0"/>
              <a:t>: puno</a:t>
            </a:r>
          </a:p>
        </p:txBody>
      </p:sp>
      <p:sp>
        <p:nvSpPr>
          <p:cNvPr id="11" name="TextBox 10">
            <a:extLst>
              <a:ext uri="{FF2B5EF4-FFF2-40B4-BE49-F238E27FC236}">
                <a16:creationId xmlns:a16="http://schemas.microsoft.com/office/drawing/2014/main" id="{4DE347FD-055D-6D53-B411-CBC54E7E160B}"/>
              </a:ext>
            </a:extLst>
          </p:cNvPr>
          <p:cNvSpPr txBox="1"/>
          <p:nvPr/>
        </p:nvSpPr>
        <p:spPr>
          <a:xfrm>
            <a:off x="6357621" y="1999285"/>
            <a:ext cx="633982" cy="307777"/>
          </a:xfrm>
          <a:prstGeom prst="rect">
            <a:avLst/>
          </a:prstGeom>
          <a:noFill/>
        </p:spPr>
        <p:txBody>
          <a:bodyPr wrap="square" rtlCol="0">
            <a:spAutoFit/>
          </a:bodyPr>
          <a:lstStyle/>
          <a:p>
            <a:pPr algn="r"/>
            <a:r>
              <a:rPr lang="en-US" dirty="0"/>
              <a:t>10%</a:t>
            </a:r>
            <a:endParaRPr lang="en-RS" dirty="0"/>
          </a:p>
        </p:txBody>
      </p:sp>
      <p:sp>
        <p:nvSpPr>
          <p:cNvPr id="12" name="TextBox 11">
            <a:extLst>
              <a:ext uri="{FF2B5EF4-FFF2-40B4-BE49-F238E27FC236}">
                <a16:creationId xmlns:a16="http://schemas.microsoft.com/office/drawing/2014/main" id="{72B796B8-682A-8145-815E-E302349DEF5D}"/>
              </a:ext>
            </a:extLst>
          </p:cNvPr>
          <p:cNvSpPr txBox="1"/>
          <p:nvPr/>
        </p:nvSpPr>
        <p:spPr>
          <a:xfrm>
            <a:off x="6357620" y="2302272"/>
            <a:ext cx="633981" cy="307777"/>
          </a:xfrm>
          <a:prstGeom prst="rect">
            <a:avLst/>
          </a:prstGeom>
          <a:noFill/>
        </p:spPr>
        <p:txBody>
          <a:bodyPr wrap="square" rtlCol="0">
            <a:spAutoFit/>
          </a:bodyPr>
          <a:lstStyle/>
          <a:p>
            <a:pPr algn="r"/>
            <a:r>
              <a:rPr lang="en-US" dirty="0"/>
              <a:t>8%</a:t>
            </a:r>
            <a:endParaRPr lang="en-RS" dirty="0"/>
          </a:p>
        </p:txBody>
      </p:sp>
      <p:sp>
        <p:nvSpPr>
          <p:cNvPr id="13" name="TextBox 12">
            <a:extLst>
              <a:ext uri="{FF2B5EF4-FFF2-40B4-BE49-F238E27FC236}">
                <a16:creationId xmlns:a16="http://schemas.microsoft.com/office/drawing/2014/main" id="{93A3B59F-A88D-B5FC-0BD0-F31F805B47E8}"/>
              </a:ext>
            </a:extLst>
          </p:cNvPr>
          <p:cNvSpPr txBox="1"/>
          <p:nvPr/>
        </p:nvSpPr>
        <p:spPr>
          <a:xfrm>
            <a:off x="6357622" y="1696298"/>
            <a:ext cx="633981" cy="307777"/>
          </a:xfrm>
          <a:prstGeom prst="rect">
            <a:avLst/>
          </a:prstGeom>
          <a:noFill/>
        </p:spPr>
        <p:txBody>
          <a:bodyPr wrap="square" rtlCol="0">
            <a:spAutoFit/>
          </a:bodyPr>
          <a:lstStyle/>
          <a:p>
            <a:pPr algn="r"/>
            <a:r>
              <a:rPr lang="en-US" dirty="0"/>
              <a:t>15%</a:t>
            </a:r>
            <a:endParaRPr lang="en-RS" dirty="0"/>
          </a:p>
        </p:txBody>
      </p:sp>
      <p:sp>
        <p:nvSpPr>
          <p:cNvPr id="14" name="TextBox 13">
            <a:extLst>
              <a:ext uri="{FF2B5EF4-FFF2-40B4-BE49-F238E27FC236}">
                <a16:creationId xmlns:a16="http://schemas.microsoft.com/office/drawing/2014/main" id="{635907E0-ED41-48C0-B1C0-B4DDDB05DEEF}"/>
              </a:ext>
            </a:extLst>
          </p:cNvPr>
          <p:cNvSpPr txBox="1"/>
          <p:nvPr/>
        </p:nvSpPr>
        <p:spPr>
          <a:xfrm>
            <a:off x="4263898" y="2303199"/>
            <a:ext cx="1633237" cy="307777"/>
          </a:xfrm>
          <a:prstGeom prst="rect">
            <a:avLst/>
          </a:prstGeom>
          <a:noFill/>
        </p:spPr>
        <p:txBody>
          <a:bodyPr wrap="square" rtlCol="0">
            <a:spAutoFit/>
          </a:bodyPr>
          <a:lstStyle/>
          <a:p>
            <a:r>
              <a:rPr lang="en-GB" b="1" dirty="0"/>
              <a:t>h</a:t>
            </a:r>
            <a:r>
              <a:rPr lang="en-RS" b="1" dirty="0"/>
              <a:t>vala vam</a:t>
            </a:r>
            <a:r>
              <a:rPr lang="en-RS" dirty="0"/>
              <a:t>: na</a:t>
            </a:r>
          </a:p>
        </p:txBody>
      </p:sp>
      <p:sp>
        <p:nvSpPr>
          <p:cNvPr id="15" name="TextBox 14">
            <a:extLst>
              <a:ext uri="{FF2B5EF4-FFF2-40B4-BE49-F238E27FC236}">
                <a16:creationId xmlns:a16="http://schemas.microsoft.com/office/drawing/2014/main" id="{FFEE36D1-9354-8FBB-B0F3-33581C05D624}"/>
              </a:ext>
            </a:extLst>
          </p:cNvPr>
          <p:cNvSpPr txBox="1"/>
          <p:nvPr/>
        </p:nvSpPr>
        <p:spPr>
          <a:xfrm>
            <a:off x="4263898" y="1690799"/>
            <a:ext cx="1633237" cy="307777"/>
          </a:xfrm>
          <a:prstGeom prst="rect">
            <a:avLst/>
          </a:prstGeom>
          <a:noFill/>
        </p:spPr>
        <p:txBody>
          <a:bodyPr wrap="square" rtlCol="0">
            <a:spAutoFit/>
          </a:bodyPr>
          <a:lstStyle/>
          <a:p>
            <a:r>
              <a:rPr lang="en-GB" b="1" dirty="0"/>
              <a:t>h</a:t>
            </a:r>
            <a:r>
              <a:rPr lang="en-RS" b="1" dirty="0"/>
              <a:t>vala vam</a:t>
            </a:r>
            <a:r>
              <a:rPr lang="en-RS" dirty="0"/>
              <a:t>: što</a:t>
            </a:r>
          </a:p>
        </p:txBody>
      </p:sp>
      <p:sp>
        <p:nvSpPr>
          <p:cNvPr id="16" name="Rounded Rectangular Callout 15">
            <a:extLst>
              <a:ext uri="{FF2B5EF4-FFF2-40B4-BE49-F238E27FC236}">
                <a16:creationId xmlns:a16="http://schemas.microsoft.com/office/drawing/2014/main" id="{CBD87A45-3D66-E309-9DF5-058FDF5E12A7}"/>
              </a:ext>
            </a:extLst>
          </p:cNvPr>
          <p:cNvSpPr/>
          <p:nvPr/>
        </p:nvSpPr>
        <p:spPr>
          <a:xfrm>
            <a:off x="5562724" y="4142984"/>
            <a:ext cx="6323798" cy="2156059"/>
          </a:xfrm>
          <a:prstGeom prst="wedgeRoundRectCallou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RS"/>
          </a:p>
        </p:txBody>
      </p:sp>
      <p:sp>
        <p:nvSpPr>
          <p:cNvPr id="17" name="TextBox 16">
            <a:extLst>
              <a:ext uri="{FF2B5EF4-FFF2-40B4-BE49-F238E27FC236}">
                <a16:creationId xmlns:a16="http://schemas.microsoft.com/office/drawing/2014/main" id="{35CB8592-EF3E-8F23-FAC3-C3291E3C9714}"/>
              </a:ext>
            </a:extLst>
          </p:cNvPr>
          <p:cNvSpPr txBox="1"/>
          <p:nvPr/>
        </p:nvSpPr>
        <p:spPr>
          <a:xfrm>
            <a:off x="5668602" y="4684335"/>
            <a:ext cx="5168766" cy="400110"/>
          </a:xfrm>
          <a:prstGeom prst="rect">
            <a:avLst/>
          </a:prstGeom>
          <a:noFill/>
        </p:spPr>
        <p:txBody>
          <a:bodyPr wrap="square" rtlCol="0">
            <a:spAutoFit/>
          </a:bodyPr>
          <a:lstStyle/>
          <a:p>
            <a:r>
              <a:rPr lang="en-RS" sz="2000" dirty="0"/>
              <a:t>Hvala Vam …</a:t>
            </a:r>
          </a:p>
        </p:txBody>
      </p:sp>
      <p:sp>
        <p:nvSpPr>
          <p:cNvPr id="18" name="TextBox 17">
            <a:extLst>
              <a:ext uri="{FF2B5EF4-FFF2-40B4-BE49-F238E27FC236}">
                <a16:creationId xmlns:a16="http://schemas.microsoft.com/office/drawing/2014/main" id="{C0D4134E-4042-7145-7A78-E8B8B5E157CC}"/>
              </a:ext>
            </a:extLst>
          </p:cNvPr>
          <p:cNvSpPr txBox="1"/>
          <p:nvPr/>
        </p:nvSpPr>
        <p:spPr>
          <a:xfrm>
            <a:off x="5668602" y="5075552"/>
            <a:ext cx="5168766" cy="338554"/>
          </a:xfrm>
          <a:prstGeom prst="rect">
            <a:avLst/>
          </a:prstGeom>
          <a:noFill/>
        </p:spPr>
        <p:txBody>
          <a:bodyPr wrap="square" rtlCol="0">
            <a:spAutoFit/>
          </a:bodyPr>
          <a:lstStyle/>
          <a:p>
            <a:r>
              <a:rPr lang="en-RS" sz="1200" dirty="0"/>
              <a:t>      </a:t>
            </a:r>
            <a:r>
              <a:rPr lang="en-RS" sz="1600" dirty="0"/>
              <a:t>5         25</a:t>
            </a:r>
          </a:p>
        </p:txBody>
      </p:sp>
      <p:sp>
        <p:nvSpPr>
          <p:cNvPr id="19" name="TextBox 18">
            <a:extLst>
              <a:ext uri="{FF2B5EF4-FFF2-40B4-BE49-F238E27FC236}">
                <a16:creationId xmlns:a16="http://schemas.microsoft.com/office/drawing/2014/main" id="{82641C01-1413-3179-E07F-CD0038D559CB}"/>
              </a:ext>
            </a:extLst>
          </p:cNvPr>
          <p:cNvSpPr txBox="1"/>
          <p:nvPr/>
        </p:nvSpPr>
        <p:spPr>
          <a:xfrm>
            <a:off x="7228714" y="1677902"/>
            <a:ext cx="1107162" cy="307777"/>
          </a:xfrm>
          <a:prstGeom prst="rect">
            <a:avLst/>
          </a:prstGeom>
          <a:noFill/>
        </p:spPr>
        <p:txBody>
          <a:bodyPr wrap="square" rtlCol="0">
            <a:spAutoFit/>
          </a:bodyPr>
          <a:lstStyle/>
          <a:p>
            <a:r>
              <a:rPr lang="en-GB" dirty="0">
                <a:solidFill>
                  <a:srgbClr val="FF0000"/>
                </a:solidFill>
              </a:rPr>
              <a:t>m</a:t>
            </a:r>
            <a:r>
              <a:rPr lang="en-RS" dirty="0">
                <a:solidFill>
                  <a:srgbClr val="FF0000"/>
                </a:solidFill>
              </a:rPr>
              <a:t>ost likely</a:t>
            </a:r>
          </a:p>
        </p:txBody>
      </p:sp>
      <p:cxnSp>
        <p:nvCxnSpPr>
          <p:cNvPr id="21" name="Straight Arrow Connector 20">
            <a:extLst>
              <a:ext uri="{FF2B5EF4-FFF2-40B4-BE49-F238E27FC236}">
                <a16:creationId xmlns:a16="http://schemas.microsoft.com/office/drawing/2014/main" id="{76C6ED9D-F02E-8DC6-8B73-406F829FA49C}"/>
              </a:ext>
            </a:extLst>
          </p:cNvPr>
          <p:cNvCxnSpPr>
            <a:cxnSpLocks/>
            <a:endCxn id="13" idx="3"/>
          </p:cNvCxnSpPr>
          <p:nvPr/>
        </p:nvCxnSpPr>
        <p:spPr>
          <a:xfrm flipH="1">
            <a:off x="6991603" y="1850187"/>
            <a:ext cx="234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BFF186-1639-352E-4157-0822130DCE58}"/>
              </a:ext>
            </a:extLst>
          </p:cNvPr>
          <p:cNvSpPr txBox="1"/>
          <p:nvPr/>
        </p:nvSpPr>
        <p:spPr>
          <a:xfrm>
            <a:off x="7226193" y="1984879"/>
            <a:ext cx="961366" cy="307777"/>
          </a:xfrm>
          <a:prstGeom prst="rect">
            <a:avLst/>
          </a:prstGeom>
          <a:noFill/>
        </p:spPr>
        <p:txBody>
          <a:bodyPr wrap="square" rtlCol="0">
            <a:spAutoFit/>
          </a:bodyPr>
          <a:lstStyle/>
          <a:p>
            <a:pPr algn="r"/>
            <a:r>
              <a:rPr lang="en-RS" dirty="0">
                <a:solidFill>
                  <a:schemeClr val="accent2"/>
                </a:solidFill>
              </a:rPr>
              <a:t>likely</a:t>
            </a:r>
          </a:p>
        </p:txBody>
      </p:sp>
      <p:cxnSp>
        <p:nvCxnSpPr>
          <p:cNvPr id="24" name="Straight Arrow Connector 23">
            <a:extLst>
              <a:ext uri="{FF2B5EF4-FFF2-40B4-BE49-F238E27FC236}">
                <a16:creationId xmlns:a16="http://schemas.microsoft.com/office/drawing/2014/main" id="{2D0800A5-FF11-9EC7-04E7-EA93534C0B05}"/>
              </a:ext>
            </a:extLst>
          </p:cNvPr>
          <p:cNvCxnSpPr>
            <a:cxnSpLocks/>
          </p:cNvCxnSpPr>
          <p:nvPr/>
        </p:nvCxnSpPr>
        <p:spPr>
          <a:xfrm flipH="1">
            <a:off x="7033975" y="2165498"/>
            <a:ext cx="52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DEE015-38D3-B828-666B-FCE77FF3050C}"/>
              </a:ext>
            </a:extLst>
          </p:cNvPr>
          <p:cNvSpPr txBox="1"/>
          <p:nvPr/>
        </p:nvSpPr>
        <p:spPr>
          <a:xfrm>
            <a:off x="6674615" y="3043888"/>
            <a:ext cx="991403" cy="307777"/>
          </a:xfrm>
          <a:prstGeom prst="rect">
            <a:avLst/>
          </a:prstGeom>
          <a:noFill/>
        </p:spPr>
        <p:txBody>
          <a:bodyPr wrap="square" rtlCol="0">
            <a:spAutoFit/>
          </a:bodyPr>
          <a:lstStyle/>
          <a:p>
            <a:r>
              <a:rPr lang="en-US" dirty="0"/>
              <a:t>0,00001%</a:t>
            </a:r>
            <a:endParaRPr lang="en-RS" dirty="0"/>
          </a:p>
        </p:txBody>
      </p:sp>
      <p:sp>
        <p:nvSpPr>
          <p:cNvPr id="27" name="TextBox 26">
            <a:extLst>
              <a:ext uri="{FF2B5EF4-FFF2-40B4-BE49-F238E27FC236}">
                <a16:creationId xmlns:a16="http://schemas.microsoft.com/office/drawing/2014/main" id="{147F6238-E95B-C0D5-7569-5CC4E2D3EADE}"/>
              </a:ext>
            </a:extLst>
          </p:cNvPr>
          <p:cNvSpPr txBox="1"/>
          <p:nvPr/>
        </p:nvSpPr>
        <p:spPr>
          <a:xfrm>
            <a:off x="4263898" y="3065832"/>
            <a:ext cx="1618677" cy="307777"/>
          </a:xfrm>
          <a:prstGeom prst="rect">
            <a:avLst/>
          </a:prstGeom>
          <a:noFill/>
        </p:spPr>
        <p:txBody>
          <a:bodyPr wrap="square" rtlCol="0">
            <a:spAutoFit/>
          </a:bodyPr>
          <a:lstStyle/>
          <a:p>
            <a:r>
              <a:rPr lang="en-GB" b="1" dirty="0"/>
              <a:t>h</a:t>
            </a:r>
            <a:r>
              <a:rPr lang="en-RS" b="1" dirty="0"/>
              <a:t>vala vam</a:t>
            </a:r>
            <a:r>
              <a:rPr lang="en-RS" dirty="0"/>
              <a:t>: zima</a:t>
            </a:r>
          </a:p>
        </p:txBody>
      </p:sp>
    </p:spTree>
    <p:extLst>
      <p:ext uri="{BB962C8B-B14F-4D97-AF65-F5344CB8AC3E}">
        <p14:creationId xmlns:p14="http://schemas.microsoft.com/office/powerpoint/2010/main" val="346589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20B0472D-DCBF-1F94-DB0F-8E47A1188A2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with his arms out in a playground&#10;&#10;Description automatically generated">
            <a:extLst>
              <a:ext uri="{FF2B5EF4-FFF2-40B4-BE49-F238E27FC236}">
                <a16:creationId xmlns:a16="http://schemas.microsoft.com/office/drawing/2014/main" id="{6F53899B-D469-BC32-EE2C-8A89048F3278}"/>
              </a:ext>
            </a:extLst>
          </p:cNvPr>
          <p:cNvPicPr>
            <a:picLocks noChangeAspect="1"/>
          </p:cNvPicPr>
          <p:nvPr/>
        </p:nvPicPr>
        <p:blipFill>
          <a:blip r:embed="rId3"/>
          <a:srcRect b="29077"/>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DCEECD9-5684-302F-1510-C2EFC93084E7}"/>
              </a:ext>
            </a:extLst>
          </p:cNvPr>
          <p:cNvGrpSpPr/>
          <p:nvPr/>
        </p:nvGrpSpPr>
        <p:grpSpPr>
          <a:xfrm>
            <a:off x="7064633" y="5470827"/>
            <a:ext cx="4847476" cy="1080042"/>
            <a:chOff x="6442841" y="2105835"/>
            <a:chExt cx="4847476" cy="1080042"/>
          </a:xfrm>
        </p:grpSpPr>
        <p:sp>
          <p:nvSpPr>
            <p:cNvPr id="5" name="TextBox 4">
              <a:extLst>
                <a:ext uri="{FF2B5EF4-FFF2-40B4-BE49-F238E27FC236}">
                  <a16:creationId xmlns:a16="http://schemas.microsoft.com/office/drawing/2014/main" id="{F0BE5F42-BBC9-3A78-485B-FE2961CFEB01}"/>
                </a:ext>
              </a:extLst>
            </p:cNvPr>
            <p:cNvSpPr txBox="1"/>
            <p:nvPr/>
          </p:nvSpPr>
          <p:spPr>
            <a:xfrm>
              <a:off x="6442841" y="2105835"/>
              <a:ext cx="4847476" cy="769441"/>
            </a:xfrm>
            <a:prstGeom prst="rect">
              <a:avLst/>
            </a:prstGeom>
            <a:noFill/>
          </p:spPr>
          <p:txBody>
            <a:bodyPr wrap="square" rtlCol="0">
              <a:spAutoFit/>
            </a:bodyPr>
            <a:lstStyle/>
            <a:p>
              <a:pPr algn="r"/>
              <a:r>
                <a:rPr lang="en-GB" sz="4400" b="1" dirty="0">
                  <a:solidFill>
                    <a:schemeClr val="accent2"/>
                  </a:solidFill>
                  <a:latin typeface="Aptos Display" panose="020B0004020202020204" pitchFamily="34" charset="0"/>
                </a:rPr>
                <a:t>U</a:t>
              </a:r>
              <a:r>
                <a:rPr lang="en-RS" sz="4400" b="1" dirty="0">
                  <a:solidFill>
                    <a:schemeClr val="accent2"/>
                  </a:solidFill>
                  <a:latin typeface="Aptos Display" panose="020B0004020202020204" pitchFamily="34" charset="0"/>
                </a:rPr>
                <a:t>nhinged teenager</a:t>
              </a:r>
            </a:p>
          </p:txBody>
        </p:sp>
        <p:sp>
          <p:nvSpPr>
            <p:cNvPr id="6" name="TextBox 5">
              <a:extLst>
                <a:ext uri="{FF2B5EF4-FFF2-40B4-BE49-F238E27FC236}">
                  <a16:creationId xmlns:a16="http://schemas.microsoft.com/office/drawing/2014/main" id="{49489C7C-C656-9650-B8D0-FB5C10836106}"/>
                </a:ext>
              </a:extLst>
            </p:cNvPr>
            <p:cNvSpPr txBox="1"/>
            <p:nvPr/>
          </p:nvSpPr>
          <p:spPr>
            <a:xfrm>
              <a:off x="7273033" y="2878100"/>
              <a:ext cx="4017284" cy="307777"/>
            </a:xfrm>
            <a:prstGeom prst="rect">
              <a:avLst/>
            </a:prstGeom>
            <a:noFill/>
          </p:spPr>
          <p:txBody>
            <a:bodyPr wrap="square" rtlCol="0">
              <a:spAutoFit/>
            </a:bodyPr>
            <a:lstStyle/>
            <a:p>
              <a:pPr algn="r"/>
              <a:r>
                <a:rPr lang="en-US" dirty="0"/>
                <a:t>has a lot of knowledge but needs some steering</a:t>
              </a:r>
              <a:endParaRPr lang="en-RS" dirty="0"/>
            </a:p>
          </p:txBody>
        </p:sp>
      </p:grpSp>
    </p:spTree>
    <p:extLst>
      <p:ext uri="{BB962C8B-B14F-4D97-AF65-F5344CB8AC3E}">
        <p14:creationId xmlns:p14="http://schemas.microsoft.com/office/powerpoint/2010/main" val="3419671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AFB6BCC2-8D21-613D-858D-C3213D2BC5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046DC5-EEAB-18DA-CF20-D205736ECAA1}"/>
              </a:ext>
            </a:extLst>
          </p:cNvPr>
          <p:cNvSpPr txBox="1"/>
          <p:nvPr/>
        </p:nvSpPr>
        <p:spPr>
          <a:xfrm>
            <a:off x="7121624" y="2367171"/>
            <a:ext cx="5070376" cy="2123658"/>
          </a:xfrm>
          <a:prstGeom prst="rect">
            <a:avLst/>
          </a:prstGeom>
          <a:noFill/>
        </p:spPr>
        <p:txBody>
          <a:bodyPr wrap="square" rtlCol="0">
            <a:spAutoFit/>
          </a:bodyPr>
          <a:lstStyle/>
          <a:p>
            <a:r>
              <a:rPr lang="en-RS" sz="6600" b="1" dirty="0">
                <a:solidFill>
                  <a:schemeClr val="bg1"/>
                </a:solidFill>
                <a:latin typeface="Aptos Display" panose="020B0004020202020204" pitchFamily="34" charset="0"/>
              </a:rPr>
              <a:t>Supervised </a:t>
            </a:r>
          </a:p>
          <a:p>
            <a:r>
              <a:rPr lang="en-RS" sz="6600" b="1" dirty="0">
                <a:solidFill>
                  <a:schemeClr val="bg1"/>
                </a:solidFill>
                <a:latin typeface="Aptos Display" panose="020B0004020202020204" pitchFamily="34" charset="0"/>
              </a:rPr>
              <a:t>Fine Tuning</a:t>
            </a:r>
          </a:p>
        </p:txBody>
      </p:sp>
      <p:pic>
        <p:nvPicPr>
          <p:cNvPr id="6" name="Picture 5" descr="A diagram of a person's process&#10;&#10;Description automatically generated">
            <a:extLst>
              <a:ext uri="{FF2B5EF4-FFF2-40B4-BE49-F238E27FC236}">
                <a16:creationId xmlns:a16="http://schemas.microsoft.com/office/drawing/2014/main" id="{EBC4034C-99A7-B9BE-5EA1-AAF13195BED6}"/>
              </a:ext>
            </a:extLst>
          </p:cNvPr>
          <p:cNvPicPr>
            <a:picLocks noChangeAspect="1"/>
          </p:cNvPicPr>
          <p:nvPr/>
        </p:nvPicPr>
        <p:blipFill>
          <a:blip r:embed="rId4"/>
          <a:stretch>
            <a:fillRect/>
          </a:stretch>
        </p:blipFill>
        <p:spPr>
          <a:xfrm>
            <a:off x="-1" y="0"/>
            <a:ext cx="4907667" cy="6858000"/>
          </a:xfrm>
          <a:prstGeom prst="rect">
            <a:avLst/>
          </a:prstGeom>
        </p:spPr>
      </p:pic>
    </p:spTree>
    <p:extLst>
      <p:ext uri="{BB962C8B-B14F-4D97-AF65-F5344CB8AC3E}">
        <p14:creationId xmlns:p14="http://schemas.microsoft.com/office/powerpoint/2010/main" val="243116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863DF0D-8C22-B30E-279E-24E018894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C0BB4-9BC2-22A0-9687-5517087E3158}"/>
              </a:ext>
            </a:extLst>
          </p:cNvPr>
          <p:cNvSpPr txBox="1"/>
          <p:nvPr/>
        </p:nvSpPr>
        <p:spPr>
          <a:xfrm>
            <a:off x="360218" y="350982"/>
            <a:ext cx="5298245"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Supervised Fine Tuning</a:t>
            </a:r>
          </a:p>
        </p:txBody>
      </p:sp>
      <p:pic>
        <p:nvPicPr>
          <p:cNvPr id="4" name="Picture 3" descr="A screenshot of a computer&#10;&#10;Description automatically generated">
            <a:extLst>
              <a:ext uri="{FF2B5EF4-FFF2-40B4-BE49-F238E27FC236}">
                <a16:creationId xmlns:a16="http://schemas.microsoft.com/office/drawing/2014/main" id="{D4CB748D-AD0D-E877-15FC-A6F251EB2871}"/>
              </a:ext>
            </a:extLst>
          </p:cNvPr>
          <p:cNvPicPr>
            <a:picLocks noChangeAspect="1"/>
          </p:cNvPicPr>
          <p:nvPr/>
        </p:nvPicPr>
        <p:blipFill>
          <a:blip r:embed="rId4"/>
          <a:stretch>
            <a:fillRect/>
          </a:stretch>
        </p:blipFill>
        <p:spPr>
          <a:xfrm>
            <a:off x="360218" y="1940639"/>
            <a:ext cx="6637736" cy="3962450"/>
          </a:xfrm>
          <a:prstGeom prst="rect">
            <a:avLst/>
          </a:prstGeom>
        </p:spPr>
      </p:pic>
      <p:sp>
        <p:nvSpPr>
          <p:cNvPr id="5" name="TextBox 4">
            <a:extLst>
              <a:ext uri="{FF2B5EF4-FFF2-40B4-BE49-F238E27FC236}">
                <a16:creationId xmlns:a16="http://schemas.microsoft.com/office/drawing/2014/main" id="{DA5C156F-10DB-380F-5219-B0610E5B5A51}"/>
              </a:ext>
            </a:extLst>
          </p:cNvPr>
          <p:cNvSpPr txBox="1"/>
          <p:nvPr/>
        </p:nvSpPr>
        <p:spPr>
          <a:xfrm>
            <a:off x="2950670" y="6015418"/>
            <a:ext cx="1130438" cy="307777"/>
          </a:xfrm>
          <a:prstGeom prst="rect">
            <a:avLst/>
          </a:prstGeom>
          <a:noFill/>
        </p:spPr>
        <p:txBody>
          <a:bodyPr wrap="none" rtlCol="0">
            <a:spAutoFit/>
          </a:bodyPr>
          <a:lstStyle/>
          <a:p>
            <a:r>
              <a:rPr lang="en-RS" dirty="0">
                <a:solidFill>
                  <a:schemeClr val="bg1"/>
                </a:solidFill>
              </a:rPr>
              <a:t>helpfullness</a:t>
            </a:r>
          </a:p>
        </p:txBody>
      </p:sp>
    </p:spTree>
    <p:extLst>
      <p:ext uri="{BB962C8B-B14F-4D97-AF65-F5344CB8AC3E}">
        <p14:creationId xmlns:p14="http://schemas.microsoft.com/office/powerpoint/2010/main" val="290572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699FE88-3D27-8A66-684E-108BC3A569C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sitting at desks&#10;&#10;Description automatically generated">
            <a:extLst>
              <a:ext uri="{FF2B5EF4-FFF2-40B4-BE49-F238E27FC236}">
                <a16:creationId xmlns:a16="http://schemas.microsoft.com/office/drawing/2014/main" id="{FD69C397-14B4-30F1-3830-EA698F29CD40}"/>
              </a:ext>
            </a:extLst>
          </p:cNvPr>
          <p:cNvPicPr>
            <a:picLocks noChangeAspect="1"/>
          </p:cNvPicPr>
          <p:nvPr/>
        </p:nvPicPr>
        <p:blipFill>
          <a:blip r:embed="rId3"/>
          <a:srcRect l="4032" r="7064" b="1"/>
          <a:stretch/>
        </p:blipFill>
        <p:spPr>
          <a:xfrm>
            <a:off x="20" y="1282"/>
            <a:ext cx="12191980" cy="6856718"/>
          </a:xfrm>
          <a:prstGeom prst="rect">
            <a:avLst/>
          </a:prstGeom>
        </p:spPr>
      </p:pic>
    </p:spTree>
    <p:extLst>
      <p:ext uri="{BB962C8B-B14F-4D97-AF65-F5344CB8AC3E}">
        <p14:creationId xmlns:p14="http://schemas.microsoft.com/office/powerpoint/2010/main" val="282702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2C143F9-A7CD-5983-72B8-438CD585C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51C93-9F04-36B0-6F08-116CBDC6DE9D}"/>
              </a:ext>
            </a:extLst>
          </p:cNvPr>
          <p:cNvSpPr txBox="1"/>
          <p:nvPr/>
        </p:nvSpPr>
        <p:spPr>
          <a:xfrm>
            <a:off x="5545677" y="2461871"/>
            <a:ext cx="5660524"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 </a:t>
            </a:r>
          </a:p>
          <a:p>
            <a:r>
              <a:rPr lang="en-RS" sz="4000" b="1" dirty="0">
                <a:solidFill>
                  <a:schemeClr val="bg1"/>
                </a:solidFill>
                <a:latin typeface="Aptos Display" panose="020B0004020202020204" pitchFamily="34" charset="0"/>
              </a:rPr>
              <a:t>With Human Intervention</a:t>
            </a:r>
          </a:p>
        </p:txBody>
      </p:sp>
      <p:pic>
        <p:nvPicPr>
          <p:cNvPr id="4" name="Picture 3" descr="A screenshot of a computer&#10;&#10;Description automatically generated">
            <a:extLst>
              <a:ext uri="{FF2B5EF4-FFF2-40B4-BE49-F238E27FC236}">
                <a16:creationId xmlns:a16="http://schemas.microsoft.com/office/drawing/2014/main" id="{92A4DB6A-67CF-4E68-94CF-DED0D5126B15}"/>
              </a:ext>
            </a:extLst>
          </p:cNvPr>
          <p:cNvPicPr>
            <a:picLocks noChangeAspect="1"/>
          </p:cNvPicPr>
          <p:nvPr/>
        </p:nvPicPr>
        <p:blipFill>
          <a:blip r:embed="rId4"/>
          <a:stretch>
            <a:fillRect/>
          </a:stretch>
        </p:blipFill>
        <p:spPr>
          <a:xfrm>
            <a:off x="-1" y="0"/>
            <a:ext cx="4051139" cy="6859071"/>
          </a:xfrm>
          <a:prstGeom prst="rect">
            <a:avLst/>
          </a:prstGeom>
        </p:spPr>
      </p:pic>
    </p:spTree>
    <p:extLst>
      <p:ext uri="{BB962C8B-B14F-4D97-AF65-F5344CB8AC3E}">
        <p14:creationId xmlns:p14="http://schemas.microsoft.com/office/powerpoint/2010/main" val="364888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534A4C7-587F-AC19-02EB-CB467ED4CBB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ild holding a flask with a red liquid in it&#10;&#10;Description automatically generated">
            <a:extLst>
              <a:ext uri="{FF2B5EF4-FFF2-40B4-BE49-F238E27FC236}">
                <a16:creationId xmlns:a16="http://schemas.microsoft.com/office/drawing/2014/main" id="{510A285C-F266-7668-A8F8-48247E0336A9}"/>
              </a:ext>
            </a:extLst>
          </p:cNvPr>
          <p:cNvPicPr>
            <a:picLocks noChangeAspect="1"/>
          </p:cNvPicPr>
          <p:nvPr/>
        </p:nvPicPr>
        <p:blipFill>
          <a:blip r:embed="rId3"/>
          <a:srcRect b="15730"/>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62473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35203482-A9D5-ECDF-90EA-4A0EC46C080F}"/>
            </a:ext>
          </a:extLst>
        </p:cNvPr>
        <p:cNvGrpSpPr/>
        <p:nvPr/>
      </p:nvGrpSpPr>
      <p:grpSpPr>
        <a:xfrm>
          <a:off x="0" y="0"/>
          <a:ext cx="0" cy="0"/>
          <a:chOff x="0" y="0"/>
          <a:chExt cx="0" cy="0"/>
        </a:xfrm>
      </p:grpSpPr>
      <p:pic>
        <p:nvPicPr>
          <p:cNvPr id="3" name="Picture 2" descr="A person pointing up with her finger&#10;&#10;Description automatically generated">
            <a:extLst>
              <a:ext uri="{FF2B5EF4-FFF2-40B4-BE49-F238E27FC236}">
                <a16:creationId xmlns:a16="http://schemas.microsoft.com/office/drawing/2014/main" id="{DAFB3BE1-D5F9-841E-BEE0-12B485B13422}"/>
              </a:ext>
            </a:extLst>
          </p:cNvPr>
          <p:cNvPicPr>
            <a:picLocks noChangeAspect="1"/>
          </p:cNvPicPr>
          <p:nvPr/>
        </p:nvPicPr>
        <p:blipFill>
          <a:blip r:embed="rId3"/>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012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2E64A06-F9A7-C167-0972-3E9F3B7E57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hat gpt logo&#10;&#10;Description automatically generated">
            <a:extLst>
              <a:ext uri="{FF2B5EF4-FFF2-40B4-BE49-F238E27FC236}">
                <a16:creationId xmlns:a16="http://schemas.microsoft.com/office/drawing/2014/main" id="{4C80C1A0-10C7-7D6B-466E-974EA523B0B2}"/>
              </a:ext>
            </a:extLst>
          </p:cNvPr>
          <p:cNvPicPr>
            <a:picLocks noChangeAspect="1"/>
          </p:cNvPicPr>
          <p:nvPr/>
        </p:nvPicPr>
        <p:blipFill>
          <a:blip r:embed="rId3"/>
          <a:srcRect b="16974"/>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5478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358A780-CD44-DF6A-8F26-EA89000636A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s face with a black box&#10;&#10;Description automatically generated">
            <a:extLst>
              <a:ext uri="{FF2B5EF4-FFF2-40B4-BE49-F238E27FC236}">
                <a16:creationId xmlns:a16="http://schemas.microsoft.com/office/drawing/2014/main" id="{6F41DA8E-385E-3A6F-E3BE-BF4F965696D4}"/>
              </a:ext>
            </a:extLst>
          </p:cNvPr>
          <p:cNvPicPr>
            <a:picLocks noChangeAspect="1"/>
          </p:cNvPicPr>
          <p:nvPr/>
        </p:nvPicPr>
        <p:blipFill>
          <a:blip r:embed="rId3"/>
          <a:srcRect b="3846"/>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3A7246-02E8-AAD0-FEFE-DCE00F4777C8}"/>
              </a:ext>
            </a:extLst>
          </p:cNvPr>
          <p:cNvSpPr txBox="1"/>
          <p:nvPr/>
        </p:nvSpPr>
        <p:spPr>
          <a:xfrm>
            <a:off x="242831" y="1199052"/>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Chapter 2 </a:t>
            </a:r>
          </a:p>
          <a:p>
            <a:pPr>
              <a:lnSpc>
                <a:spcPct val="90000"/>
              </a:lnSpc>
              <a:spcBef>
                <a:spcPct val="0"/>
              </a:spcBef>
              <a:spcAft>
                <a:spcPts val="600"/>
              </a:spcAft>
            </a:pPr>
            <a:endParaRPr lang="en-US" sz="4400" b="1" kern="1200" dirty="0">
              <a:solidFill>
                <a:srgbClr val="FFFFFF"/>
              </a:solidFill>
              <a:latin typeface="+mj-lt"/>
              <a:ea typeface="+mj-ea"/>
              <a:cs typeface="+mj-cs"/>
            </a:endParaRPr>
          </a:p>
          <a:p>
            <a:pPr>
              <a:lnSpc>
                <a:spcPct val="90000"/>
              </a:lnSpc>
              <a:spcBef>
                <a:spcPct val="0"/>
              </a:spcBef>
              <a:spcAft>
                <a:spcPts val="600"/>
              </a:spcAft>
            </a:pPr>
            <a:r>
              <a:rPr lang="en-US" sz="4400" b="1" kern="1200" dirty="0">
                <a:solidFill>
                  <a:srgbClr val="FFFFFF"/>
                </a:solidFill>
                <a:latin typeface="+mj-lt"/>
                <a:ea typeface="+mj-ea"/>
                <a:cs typeface="+mj-cs"/>
              </a:rPr>
              <a:t>Retrieval Augmented </a:t>
            </a:r>
          </a:p>
          <a:p>
            <a:pPr>
              <a:lnSpc>
                <a:spcPct val="90000"/>
              </a:lnSpc>
              <a:spcBef>
                <a:spcPct val="0"/>
              </a:spcBef>
              <a:spcAft>
                <a:spcPts val="600"/>
              </a:spcAft>
            </a:pPr>
            <a:r>
              <a:rPr lang="en-US" sz="4400" b="1" kern="1200" dirty="0">
                <a:solidFill>
                  <a:srgbClr val="FFFFFF"/>
                </a:solidFill>
                <a:latin typeface="+mj-lt"/>
                <a:ea typeface="+mj-ea"/>
                <a:cs typeface="+mj-cs"/>
              </a:rPr>
              <a:t>Generation</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4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2224814-3435-E792-7BD9-0AD3BCDB8CA6}"/>
            </a:ext>
          </a:extLst>
        </p:cNvPr>
        <p:cNvGrpSpPr/>
        <p:nvPr/>
      </p:nvGrpSpPr>
      <p:grpSpPr>
        <a:xfrm>
          <a:off x="0" y="0"/>
          <a:ext cx="0" cy="0"/>
          <a:chOff x="0" y="0"/>
          <a:chExt cx="0" cy="0"/>
        </a:xfrm>
      </p:grpSpPr>
      <p:pic>
        <p:nvPicPr>
          <p:cNvPr id="3" name="Picture 2" descr="A grid with blue dots and lines&#10;&#10;Description automatically generated">
            <a:extLst>
              <a:ext uri="{FF2B5EF4-FFF2-40B4-BE49-F238E27FC236}">
                <a16:creationId xmlns:a16="http://schemas.microsoft.com/office/drawing/2014/main" id="{80C44E01-8932-0BD1-E304-D80420060BD2}"/>
              </a:ext>
            </a:extLst>
          </p:cNvPr>
          <p:cNvPicPr>
            <a:picLocks noChangeAspect="1"/>
          </p:cNvPicPr>
          <p:nvPr/>
        </p:nvPicPr>
        <p:blipFill>
          <a:blip r:embed="rId3"/>
          <a:stretch>
            <a:fillRect/>
          </a:stretch>
        </p:blipFill>
        <p:spPr>
          <a:xfrm>
            <a:off x="643467" y="1444624"/>
            <a:ext cx="5291666" cy="3968751"/>
          </a:xfrm>
          <a:prstGeom prst="rect">
            <a:avLst/>
          </a:prstGeom>
        </p:spPr>
      </p:pic>
      <p:pic>
        <p:nvPicPr>
          <p:cNvPr id="5" name="Picture 4" descr="A graph with dots and lines&#10;&#10;Description automatically generated">
            <a:extLst>
              <a:ext uri="{FF2B5EF4-FFF2-40B4-BE49-F238E27FC236}">
                <a16:creationId xmlns:a16="http://schemas.microsoft.com/office/drawing/2014/main" id="{A2CAC599-6B9E-368B-EDBB-5647FDC81476}"/>
              </a:ext>
            </a:extLst>
          </p:cNvPr>
          <p:cNvPicPr>
            <a:picLocks noChangeAspect="1"/>
          </p:cNvPicPr>
          <p:nvPr/>
        </p:nvPicPr>
        <p:blipFill>
          <a:blip r:embed="rId4"/>
          <a:stretch>
            <a:fillRect/>
          </a:stretch>
        </p:blipFill>
        <p:spPr>
          <a:xfrm>
            <a:off x="6256865" y="1444624"/>
            <a:ext cx="5291667" cy="3968752"/>
          </a:xfrm>
          <a:prstGeom prst="rect">
            <a:avLst/>
          </a:prstGeom>
        </p:spPr>
      </p:pic>
      <p:sp>
        <p:nvSpPr>
          <p:cNvPr id="6" name="TextBox 5">
            <a:extLst>
              <a:ext uri="{FF2B5EF4-FFF2-40B4-BE49-F238E27FC236}">
                <a16:creationId xmlns:a16="http://schemas.microsoft.com/office/drawing/2014/main" id="{B6BB969D-0BDB-AE1D-3A54-1A6821148973}"/>
              </a:ext>
            </a:extLst>
          </p:cNvPr>
          <p:cNvSpPr txBox="1"/>
          <p:nvPr/>
        </p:nvSpPr>
        <p:spPr>
          <a:xfrm>
            <a:off x="360218" y="350982"/>
            <a:ext cx="5102679" cy="707886"/>
          </a:xfrm>
          <a:prstGeom prst="rect">
            <a:avLst/>
          </a:prstGeom>
          <a:noFill/>
        </p:spPr>
        <p:txBody>
          <a:bodyPr wrap="none" rtlCol="0">
            <a:spAutoFit/>
          </a:bodyPr>
          <a:lstStyle/>
          <a:p>
            <a:r>
              <a:rPr lang="en-RS" sz="4000" b="1" dirty="0">
                <a:solidFill>
                  <a:schemeClr val="accent2"/>
                </a:solidFill>
                <a:latin typeface="Aptos Display" panose="020B0004020202020204" pitchFamily="34" charset="0"/>
              </a:rPr>
              <a:t>Vectors &amp; embeddings</a:t>
            </a:r>
          </a:p>
        </p:txBody>
      </p:sp>
    </p:spTree>
    <p:extLst>
      <p:ext uri="{BB962C8B-B14F-4D97-AF65-F5344CB8AC3E}">
        <p14:creationId xmlns:p14="http://schemas.microsoft.com/office/powerpoint/2010/main" val="38230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B99F79B3-4095-DC04-C02E-EE5DEB70048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food content&#10;&#10;Description automatically generated">
            <a:extLst>
              <a:ext uri="{FF2B5EF4-FFF2-40B4-BE49-F238E27FC236}">
                <a16:creationId xmlns:a16="http://schemas.microsoft.com/office/drawing/2014/main" id="{2E1E88AA-41A1-FD76-17D6-13122A890286}"/>
              </a:ext>
            </a:extLst>
          </p:cNvPr>
          <p:cNvPicPr>
            <a:picLocks noChangeAspect="1"/>
          </p:cNvPicPr>
          <p:nvPr/>
        </p:nvPicPr>
        <p:blipFill>
          <a:blip r:embed="rId3"/>
          <a:stretch>
            <a:fillRect/>
          </a:stretch>
        </p:blipFill>
        <p:spPr>
          <a:xfrm>
            <a:off x="793590" y="643466"/>
            <a:ext cx="6747676"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017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5A72163-E8CB-FD7F-FBC2-2A1F26329A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diagram of a line graph&#10;&#10;Description automatically generated with medium confidence">
            <a:extLst>
              <a:ext uri="{FF2B5EF4-FFF2-40B4-BE49-F238E27FC236}">
                <a16:creationId xmlns:a16="http://schemas.microsoft.com/office/drawing/2014/main" id="{C3C3CA97-81EE-0A36-E129-2848A26AC6CF}"/>
              </a:ext>
            </a:extLst>
          </p:cNvPr>
          <p:cNvPicPr>
            <a:picLocks noChangeAspect="1"/>
          </p:cNvPicPr>
          <p:nvPr/>
        </p:nvPicPr>
        <p:blipFill>
          <a:blip r:embed="rId3"/>
          <a:stretch>
            <a:fillRect/>
          </a:stretch>
        </p:blipFill>
        <p:spPr>
          <a:xfrm>
            <a:off x="643467" y="1832290"/>
            <a:ext cx="7047923" cy="3189184"/>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8443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8A181A7-105F-6C50-B955-1B45F09EE1E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49E55BEE-9ED7-63DA-2369-8D5AE41810E2}"/>
              </a:ext>
            </a:extLst>
          </p:cNvPr>
          <p:cNvPicPr>
            <a:picLocks noChangeAspect="1"/>
          </p:cNvPicPr>
          <p:nvPr/>
        </p:nvPicPr>
        <p:blipFill>
          <a:blip r:embed="rId3"/>
          <a:srcRect t="3213" r="1" b="10179"/>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76679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7DCA83F-C033-B341-5E99-EE50B803F7B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ird with a cup of tea&#10;&#10;Description automatically generated">
            <a:extLst>
              <a:ext uri="{FF2B5EF4-FFF2-40B4-BE49-F238E27FC236}">
                <a16:creationId xmlns:a16="http://schemas.microsoft.com/office/drawing/2014/main" id="{B66AC246-FA83-E7AD-3FE1-7F56857B8EC9}"/>
              </a:ext>
            </a:extLst>
          </p:cNvPr>
          <p:cNvPicPr>
            <a:picLocks noChangeAspect="1"/>
          </p:cNvPicPr>
          <p:nvPr/>
        </p:nvPicPr>
        <p:blipFill>
          <a:blip r:embed="rId3"/>
          <a:srcRect t="5341" r="2" b="980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75629C-F221-C72B-5048-592FBEF7FB7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chemeClr val="tx1"/>
                </a:solidFill>
                <a:latin typeface="+mj-lt"/>
                <a:ea typeface="+mj-ea"/>
                <a:cs typeface="+mj-cs"/>
              </a:rPr>
              <a:t>Chapter 3 </a:t>
            </a:r>
          </a:p>
          <a:p>
            <a:pPr>
              <a:lnSpc>
                <a:spcPct val="90000"/>
              </a:lnSpc>
              <a:spcBef>
                <a:spcPct val="0"/>
              </a:spcBef>
              <a:spcAft>
                <a:spcPts val="600"/>
              </a:spcAft>
            </a:pPr>
            <a:endParaRPr lang="en-US" sz="4800" b="1" kern="1200">
              <a:solidFill>
                <a:schemeClr val="tx1"/>
              </a:solidFill>
              <a:latin typeface="+mj-lt"/>
              <a:ea typeface="+mj-ea"/>
              <a:cs typeface="+mj-cs"/>
            </a:endParaRPr>
          </a:p>
          <a:p>
            <a:pPr>
              <a:lnSpc>
                <a:spcPct val="90000"/>
              </a:lnSpc>
              <a:spcBef>
                <a:spcPct val="0"/>
              </a:spcBef>
              <a:spcAft>
                <a:spcPts val="600"/>
              </a:spcAft>
            </a:pPr>
            <a:r>
              <a:rPr lang="en-US" sz="4800" b="1" kern="1200">
                <a:solidFill>
                  <a:schemeClr val="tx1"/>
                </a:solidFill>
                <a:latin typeface="+mj-lt"/>
                <a:ea typeface="+mj-ea"/>
                <a:cs typeface="+mj-cs"/>
              </a:rPr>
              <a:t>Langchain4J</a:t>
            </a:r>
          </a:p>
          <a:p>
            <a:pPr>
              <a:lnSpc>
                <a:spcPct val="90000"/>
              </a:lnSpc>
              <a:spcBef>
                <a:spcPct val="0"/>
              </a:spcBef>
              <a:spcAft>
                <a:spcPts val="600"/>
              </a:spcAft>
            </a:pPr>
            <a:r>
              <a:rPr lang="en-US" sz="4800" b="1" kern="1200">
                <a:solidFill>
                  <a:schemeClr val="tx1"/>
                </a:solidFill>
                <a:latin typeface="+mj-lt"/>
                <a:ea typeface="+mj-ea"/>
                <a:cs typeface="+mj-cs"/>
              </a:rPr>
              <a:t>Demo</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8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E97837F8-6A40-30D3-B3CB-5AD7AF9D06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in black hats&#10;&#10;Description automatically generated">
            <a:extLst>
              <a:ext uri="{FF2B5EF4-FFF2-40B4-BE49-F238E27FC236}">
                <a16:creationId xmlns:a16="http://schemas.microsoft.com/office/drawing/2014/main" id="{4011E974-07BB-8FE1-182B-FC97B8E2493F}"/>
              </a:ext>
            </a:extLst>
          </p:cNvPr>
          <p:cNvPicPr>
            <a:picLocks noChangeAspect="1"/>
          </p:cNvPicPr>
          <p:nvPr/>
        </p:nvPicPr>
        <p:blipFill>
          <a:blip r:embed="rId3"/>
          <a:srcRect t="3816" b="12866"/>
          <a:stretch/>
        </p:blipFill>
        <p:spPr>
          <a:xfrm>
            <a:off x="20" y="1282"/>
            <a:ext cx="12191980" cy="6856718"/>
          </a:xfrm>
          <a:prstGeom prst="rect">
            <a:avLst/>
          </a:prstGeom>
        </p:spPr>
      </p:pic>
    </p:spTree>
    <p:extLst>
      <p:ext uri="{BB962C8B-B14F-4D97-AF65-F5344CB8AC3E}">
        <p14:creationId xmlns:p14="http://schemas.microsoft.com/office/powerpoint/2010/main" val="320832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113EEB60-BF0C-F315-326D-8EC1893140F5}"/>
            </a:ext>
          </a:extLst>
        </p:cNvPr>
        <p:cNvGrpSpPr/>
        <p:nvPr/>
      </p:nvGrpSpPr>
      <p:grpSpPr>
        <a:xfrm>
          <a:off x="0" y="0"/>
          <a:ext cx="0" cy="0"/>
          <a:chOff x="0" y="0"/>
          <a:chExt cx="0" cy="0"/>
        </a:xfrm>
      </p:grpSpPr>
    </p:spTree>
    <p:extLst>
      <p:ext uri="{BB962C8B-B14F-4D97-AF65-F5344CB8AC3E}">
        <p14:creationId xmlns:p14="http://schemas.microsoft.com/office/powerpoint/2010/main" val="337685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9E9DAB3-B80B-DBBE-A4B3-1F7863703B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252DB-ACE7-0AE1-DFA0-542E7A33DD2C}"/>
              </a:ext>
            </a:extLst>
          </p:cNvPr>
          <p:cNvSpPr txBox="1"/>
          <p:nvPr/>
        </p:nvSpPr>
        <p:spPr>
          <a:xfrm>
            <a:off x="1548938" y="3075057"/>
            <a:ext cx="244490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Thank You</a:t>
            </a:r>
          </a:p>
        </p:txBody>
      </p:sp>
      <p:cxnSp>
        <p:nvCxnSpPr>
          <p:cNvPr id="7" name="Straight Connector 6">
            <a:extLst>
              <a:ext uri="{FF2B5EF4-FFF2-40B4-BE49-F238E27FC236}">
                <a16:creationId xmlns:a16="http://schemas.microsoft.com/office/drawing/2014/main" id="{687F5718-1EB8-F9E4-D9F5-03F47929F21A}"/>
              </a:ext>
            </a:extLst>
          </p:cNvPr>
          <p:cNvCxnSpPr>
            <a:cxnSpLocks/>
          </p:cNvCxnSpPr>
          <p:nvPr/>
        </p:nvCxnSpPr>
        <p:spPr>
          <a:xfrm>
            <a:off x="1351370" y="3782943"/>
            <a:ext cx="5652934"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5929EAE2-910D-42D0-ADD1-F86CC77DF3A6}"/>
              </a:ext>
            </a:extLst>
          </p:cNvPr>
          <p:cNvPicPr>
            <a:picLocks noChangeAspect="1"/>
          </p:cNvPicPr>
          <p:nvPr/>
        </p:nvPicPr>
        <p:blipFill>
          <a:blip r:embed="rId4"/>
          <a:stretch>
            <a:fillRect/>
          </a:stretch>
        </p:blipFill>
        <p:spPr>
          <a:xfrm>
            <a:off x="1351370" y="3957429"/>
            <a:ext cx="1981200" cy="533400"/>
          </a:xfrm>
          <a:prstGeom prst="rect">
            <a:avLst/>
          </a:prstGeom>
        </p:spPr>
      </p:pic>
      <p:pic>
        <p:nvPicPr>
          <p:cNvPr id="12" name="Picture 11">
            <a:extLst>
              <a:ext uri="{FF2B5EF4-FFF2-40B4-BE49-F238E27FC236}">
                <a16:creationId xmlns:a16="http://schemas.microsoft.com/office/drawing/2014/main" id="{4FE92A0F-195B-0E23-56FD-915AE29DE4A6}"/>
              </a:ext>
            </a:extLst>
          </p:cNvPr>
          <p:cNvPicPr>
            <a:picLocks noChangeAspect="1"/>
          </p:cNvPicPr>
          <p:nvPr/>
        </p:nvPicPr>
        <p:blipFill>
          <a:blip r:embed="rId5"/>
          <a:stretch>
            <a:fillRect/>
          </a:stretch>
        </p:blipFill>
        <p:spPr>
          <a:xfrm>
            <a:off x="1430203" y="4455764"/>
            <a:ext cx="1511300" cy="419100"/>
          </a:xfrm>
          <a:prstGeom prst="rect">
            <a:avLst/>
          </a:prstGeom>
        </p:spPr>
      </p:pic>
    </p:spTree>
    <p:extLst>
      <p:ext uri="{BB962C8B-B14F-4D97-AF65-F5344CB8AC3E}">
        <p14:creationId xmlns:p14="http://schemas.microsoft.com/office/powerpoint/2010/main" val="402112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5C2F411B-30A9-6F95-2B61-0778995F09D3}"/>
            </a:ext>
          </a:extLst>
        </p:cNvPr>
        <p:cNvGrpSpPr/>
        <p:nvPr/>
      </p:nvGrpSpPr>
      <p:grpSpPr>
        <a:xfrm>
          <a:off x="0" y="0"/>
          <a:ext cx="0" cy="0"/>
          <a:chOff x="0" y="0"/>
          <a:chExt cx="0" cy="0"/>
        </a:xfrm>
      </p:grpSpPr>
    </p:spTree>
    <p:extLst>
      <p:ext uri="{BB962C8B-B14F-4D97-AF65-F5344CB8AC3E}">
        <p14:creationId xmlns:p14="http://schemas.microsoft.com/office/powerpoint/2010/main" val="2055646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79AD9027-A546-9B0A-1271-28BE5573401B}"/>
            </a:ext>
          </a:extLst>
        </p:cNvPr>
        <p:cNvGrpSpPr/>
        <p:nvPr/>
      </p:nvGrpSpPr>
      <p:grpSpPr>
        <a:xfrm>
          <a:off x="0" y="0"/>
          <a:ext cx="0" cy="0"/>
          <a:chOff x="0" y="0"/>
          <a:chExt cx="0" cy="0"/>
        </a:xfrm>
      </p:grpSpPr>
    </p:spTree>
    <p:extLst>
      <p:ext uri="{BB962C8B-B14F-4D97-AF65-F5344CB8AC3E}">
        <p14:creationId xmlns:p14="http://schemas.microsoft.com/office/powerpoint/2010/main" val="304959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8EAF60FF-86A3-77B7-7DBD-C17CAAA2FF33}"/>
            </a:ext>
          </a:extLst>
        </p:cNvPr>
        <p:cNvGrpSpPr/>
        <p:nvPr/>
      </p:nvGrpSpPr>
      <p:grpSpPr>
        <a:xfrm>
          <a:off x="0" y="0"/>
          <a:ext cx="0" cy="0"/>
          <a:chOff x="0" y="0"/>
          <a:chExt cx="0" cy="0"/>
        </a:xfrm>
      </p:grpSpPr>
    </p:spTree>
    <p:extLst>
      <p:ext uri="{BB962C8B-B14F-4D97-AF65-F5344CB8AC3E}">
        <p14:creationId xmlns:p14="http://schemas.microsoft.com/office/powerpoint/2010/main" val="420328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3CA9B07-8257-42CA-39D1-CA086EC83E70}"/>
            </a:ext>
          </a:extLst>
        </p:cNvPr>
        <p:cNvGrpSpPr/>
        <p:nvPr/>
      </p:nvGrpSpPr>
      <p:grpSpPr>
        <a:xfrm>
          <a:off x="0" y="0"/>
          <a:ext cx="0" cy="0"/>
          <a:chOff x="0" y="0"/>
          <a:chExt cx="0" cy="0"/>
        </a:xfrm>
      </p:grpSpPr>
    </p:spTree>
    <p:extLst>
      <p:ext uri="{BB962C8B-B14F-4D97-AF65-F5344CB8AC3E}">
        <p14:creationId xmlns:p14="http://schemas.microsoft.com/office/powerpoint/2010/main" val="670435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9E68304C-7FD5-8319-2E0B-B9C251C3CDA9}"/>
            </a:ext>
          </a:extLst>
        </p:cNvPr>
        <p:cNvGrpSpPr/>
        <p:nvPr/>
      </p:nvGrpSpPr>
      <p:grpSpPr>
        <a:xfrm>
          <a:off x="0" y="0"/>
          <a:ext cx="0" cy="0"/>
          <a:chOff x="0" y="0"/>
          <a:chExt cx="0" cy="0"/>
        </a:xfrm>
      </p:grpSpPr>
    </p:spTree>
    <p:extLst>
      <p:ext uri="{BB962C8B-B14F-4D97-AF65-F5344CB8AC3E}">
        <p14:creationId xmlns:p14="http://schemas.microsoft.com/office/powerpoint/2010/main" val="225819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21617B39-9D68-BCC8-118B-F2625A287866}"/>
            </a:ext>
          </a:extLst>
        </p:cNvPr>
        <p:cNvGrpSpPr/>
        <p:nvPr/>
      </p:nvGrpSpPr>
      <p:grpSpPr>
        <a:xfrm>
          <a:off x="0" y="0"/>
          <a:ext cx="0" cy="0"/>
          <a:chOff x="0" y="0"/>
          <a:chExt cx="0" cy="0"/>
        </a:xfrm>
      </p:grpSpPr>
    </p:spTree>
    <p:extLst>
      <p:ext uri="{BB962C8B-B14F-4D97-AF65-F5344CB8AC3E}">
        <p14:creationId xmlns:p14="http://schemas.microsoft.com/office/powerpoint/2010/main" val="3947149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CC5D6874-A8E5-F950-A88D-990E70C9C3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78D248-BADD-7E2C-167D-8DF4629828A9}"/>
              </a:ext>
            </a:extLst>
          </p:cNvPr>
          <p:cNvSpPr txBox="1"/>
          <p:nvPr/>
        </p:nvSpPr>
        <p:spPr>
          <a:xfrm>
            <a:off x="360218" y="350982"/>
            <a:ext cx="5570756" cy="1323439"/>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Reinforcement Learning</a:t>
            </a:r>
          </a:p>
          <a:p>
            <a:r>
              <a:rPr lang="en-GB" sz="4000" b="1" dirty="0">
                <a:solidFill>
                  <a:schemeClr val="bg1"/>
                </a:solidFill>
                <a:latin typeface="Aptos Display" panose="020B0004020202020204" pitchFamily="34" charset="0"/>
              </a:rPr>
              <a:t>w</a:t>
            </a:r>
            <a:r>
              <a:rPr lang="en-RS" sz="4000" b="1" dirty="0">
                <a:solidFill>
                  <a:schemeClr val="bg1"/>
                </a:solidFill>
                <a:latin typeface="Aptos Display" panose="020B0004020202020204" pitchFamily="34" charset="0"/>
              </a:rPr>
              <a:t>ith Human Intervention</a:t>
            </a:r>
          </a:p>
        </p:txBody>
      </p:sp>
      <p:pic>
        <p:nvPicPr>
          <p:cNvPr id="4" name="Picture 3" descr="A screenshot of a computer&#10;&#10;Description automatically generated">
            <a:extLst>
              <a:ext uri="{FF2B5EF4-FFF2-40B4-BE49-F238E27FC236}">
                <a16:creationId xmlns:a16="http://schemas.microsoft.com/office/drawing/2014/main" id="{99DA51F5-5405-B844-E9AA-B41B29305D0F}"/>
              </a:ext>
            </a:extLst>
          </p:cNvPr>
          <p:cNvPicPr>
            <a:picLocks noChangeAspect="1"/>
          </p:cNvPicPr>
          <p:nvPr/>
        </p:nvPicPr>
        <p:blipFill>
          <a:blip r:embed="rId4"/>
          <a:stretch>
            <a:fillRect/>
          </a:stretch>
        </p:blipFill>
        <p:spPr>
          <a:xfrm>
            <a:off x="360218" y="2202049"/>
            <a:ext cx="7772400" cy="2453901"/>
          </a:xfrm>
          <a:prstGeom prst="rect">
            <a:avLst/>
          </a:prstGeom>
        </p:spPr>
      </p:pic>
      <p:sp>
        <p:nvSpPr>
          <p:cNvPr id="5" name="TextBox 4">
            <a:extLst>
              <a:ext uri="{FF2B5EF4-FFF2-40B4-BE49-F238E27FC236}">
                <a16:creationId xmlns:a16="http://schemas.microsoft.com/office/drawing/2014/main" id="{5C2D4379-AE55-5168-09F4-6DF418DC9DF9}"/>
              </a:ext>
            </a:extLst>
          </p:cNvPr>
          <p:cNvSpPr txBox="1"/>
          <p:nvPr/>
        </p:nvSpPr>
        <p:spPr>
          <a:xfrm>
            <a:off x="3847091" y="4875801"/>
            <a:ext cx="798653" cy="307777"/>
          </a:xfrm>
          <a:prstGeom prst="rect">
            <a:avLst/>
          </a:prstGeom>
          <a:noFill/>
        </p:spPr>
        <p:txBody>
          <a:bodyPr wrap="square" rtlCol="0">
            <a:spAutoFit/>
          </a:bodyPr>
          <a:lstStyle/>
          <a:p>
            <a:r>
              <a:rPr lang="en-RS" dirty="0">
                <a:solidFill>
                  <a:schemeClr val="bg1"/>
                </a:solidFill>
              </a:rPr>
              <a:t>safety</a:t>
            </a:r>
          </a:p>
        </p:txBody>
      </p:sp>
    </p:spTree>
    <p:extLst>
      <p:ext uri="{BB962C8B-B14F-4D97-AF65-F5344CB8AC3E}">
        <p14:creationId xmlns:p14="http://schemas.microsoft.com/office/powerpoint/2010/main" val="95594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D44EDD20-AE8C-94DC-7063-90CCBE0185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Description automatically generated">
            <a:extLst>
              <a:ext uri="{FF2B5EF4-FFF2-40B4-BE49-F238E27FC236}">
                <a16:creationId xmlns:a16="http://schemas.microsoft.com/office/drawing/2014/main" id="{3D18D812-B9E0-C507-AE51-26419EEF76FA}"/>
              </a:ext>
            </a:extLst>
          </p:cNvPr>
          <p:cNvPicPr>
            <a:picLocks noChangeAspect="1"/>
          </p:cNvPicPr>
          <p:nvPr/>
        </p:nvPicPr>
        <p:blipFill>
          <a:blip r:embed="rId3"/>
          <a:srcRect r="973"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57269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ty at night with lights on the water&#10;&#10;Description automatically generated">
            <a:extLst>
              <a:ext uri="{FF2B5EF4-FFF2-40B4-BE49-F238E27FC236}">
                <a16:creationId xmlns:a16="http://schemas.microsoft.com/office/drawing/2014/main" id="{D0FC1D17-3569-E754-8BD0-11CCB2118FCB}"/>
              </a:ext>
            </a:extLst>
          </p:cNvPr>
          <p:cNvPicPr>
            <a:picLocks noChangeAspect="1"/>
          </p:cNvPicPr>
          <p:nvPr/>
        </p:nvPicPr>
        <p:blipFill>
          <a:blip r:embed="rId3"/>
          <a:srcRect l="11023" t="9091" r="11987"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299C91-7AA6-E066-4166-DE54A3B1B836}"/>
              </a:ext>
            </a:extLst>
          </p:cNvPr>
          <p:cNvSpPr txBox="1"/>
          <p:nvPr/>
        </p:nvSpPr>
        <p:spPr>
          <a:xfrm>
            <a:off x="1696836" y="2856165"/>
            <a:ext cx="2589170" cy="369332"/>
          </a:xfrm>
          <a:prstGeom prst="rect">
            <a:avLst/>
          </a:prstGeom>
          <a:noFill/>
        </p:spPr>
        <p:txBody>
          <a:bodyPr wrap="none" rtlCol="0">
            <a:spAutoFit/>
          </a:bodyPr>
          <a:lstStyle/>
          <a:p>
            <a:pPr algn="r"/>
            <a:r>
              <a:rPr lang="en-RS" sz="1800" b="1" dirty="0">
                <a:solidFill>
                  <a:schemeClr val="bg1"/>
                </a:solidFill>
                <a:latin typeface="Aptos Display" panose="020B0004020202020204" pitchFamily="34" charset="0"/>
              </a:rPr>
              <a:t>Aleksandar Stoisavljević</a:t>
            </a:r>
          </a:p>
        </p:txBody>
      </p:sp>
      <p:pic>
        <p:nvPicPr>
          <p:cNvPr id="7" name="Picture 6" descr="A person in a blue shirt&#10;&#10;Description automatically generated">
            <a:extLst>
              <a:ext uri="{FF2B5EF4-FFF2-40B4-BE49-F238E27FC236}">
                <a16:creationId xmlns:a16="http://schemas.microsoft.com/office/drawing/2014/main" id="{95E38178-E37E-0A19-C3E2-326B968EEBE0}"/>
              </a:ext>
            </a:extLst>
          </p:cNvPr>
          <p:cNvPicPr>
            <a:picLocks noChangeAspect="1"/>
          </p:cNvPicPr>
          <p:nvPr/>
        </p:nvPicPr>
        <p:blipFill>
          <a:blip r:embed="rId4"/>
          <a:stretch>
            <a:fillRect/>
          </a:stretch>
        </p:blipFill>
        <p:spPr>
          <a:xfrm>
            <a:off x="0" y="-5906"/>
            <a:ext cx="4289022" cy="2862071"/>
          </a:xfrm>
          <a:prstGeom prst="rect">
            <a:avLst/>
          </a:prstGeom>
        </p:spPr>
      </p:pic>
      <p:sp>
        <p:nvSpPr>
          <p:cNvPr id="8" name="TextBox 7">
            <a:extLst>
              <a:ext uri="{FF2B5EF4-FFF2-40B4-BE49-F238E27FC236}">
                <a16:creationId xmlns:a16="http://schemas.microsoft.com/office/drawing/2014/main" id="{8C67432D-F511-68FC-9733-09AD062DCA30}"/>
              </a:ext>
            </a:extLst>
          </p:cNvPr>
          <p:cNvSpPr txBox="1"/>
          <p:nvPr/>
        </p:nvSpPr>
        <p:spPr>
          <a:xfrm>
            <a:off x="1094906" y="3089185"/>
            <a:ext cx="3223959" cy="276999"/>
          </a:xfrm>
          <a:prstGeom prst="rect">
            <a:avLst/>
          </a:prstGeom>
          <a:noFill/>
        </p:spPr>
        <p:txBody>
          <a:bodyPr wrap="none" rtlCol="0">
            <a:spAutoFit/>
          </a:bodyPr>
          <a:lstStyle/>
          <a:p>
            <a:r>
              <a:rPr lang="en-GB" sz="1200" dirty="0">
                <a:solidFill>
                  <a:schemeClr val="accent2"/>
                </a:solidFill>
                <a:latin typeface="Aptos Display" panose="020B0004020202020204" pitchFamily="34" charset="0"/>
              </a:rPr>
              <a:t>s</a:t>
            </a:r>
            <a:r>
              <a:rPr lang="en-RS" sz="1200" dirty="0">
                <a:solidFill>
                  <a:schemeClr val="accent2"/>
                </a:solidFill>
                <a:latin typeface="Aptos Display" panose="020B0004020202020204" pitchFamily="34" charset="0"/>
              </a:rPr>
              <a:t>oft. </a:t>
            </a:r>
            <a:r>
              <a:rPr lang="en-GB" sz="1200" dirty="0">
                <a:solidFill>
                  <a:schemeClr val="accent2"/>
                </a:solidFill>
                <a:latin typeface="Aptos Display" panose="020B0004020202020204" pitchFamily="34" charset="0"/>
              </a:rPr>
              <a:t>a</a:t>
            </a:r>
            <a:r>
              <a:rPr lang="en-RS" sz="1200" dirty="0">
                <a:solidFill>
                  <a:schemeClr val="accent2"/>
                </a:solidFill>
                <a:latin typeface="Aptos Display" panose="020B0004020202020204" pitchFamily="34" charset="0"/>
              </a:rPr>
              <a:t>rchitect &amp; director of engineering @Jatheon</a:t>
            </a:r>
          </a:p>
        </p:txBody>
      </p:sp>
      <p:pic>
        <p:nvPicPr>
          <p:cNvPr id="10" name="Picture 9">
            <a:extLst>
              <a:ext uri="{FF2B5EF4-FFF2-40B4-BE49-F238E27FC236}">
                <a16:creationId xmlns:a16="http://schemas.microsoft.com/office/drawing/2014/main" id="{616903CD-4732-16FE-8CDA-998621A755F6}"/>
              </a:ext>
            </a:extLst>
          </p:cNvPr>
          <p:cNvPicPr>
            <a:picLocks noChangeAspect="1"/>
          </p:cNvPicPr>
          <p:nvPr/>
        </p:nvPicPr>
        <p:blipFill>
          <a:blip r:embed="rId5"/>
          <a:stretch>
            <a:fillRect/>
          </a:stretch>
        </p:blipFill>
        <p:spPr>
          <a:xfrm>
            <a:off x="3223321" y="2680752"/>
            <a:ext cx="1064742" cy="173514"/>
          </a:xfrm>
          <a:prstGeom prst="rect">
            <a:avLst/>
          </a:prstGeom>
        </p:spPr>
      </p:pic>
      <p:sp>
        <p:nvSpPr>
          <p:cNvPr id="12" name="TextBox 11">
            <a:extLst>
              <a:ext uri="{FF2B5EF4-FFF2-40B4-BE49-F238E27FC236}">
                <a16:creationId xmlns:a16="http://schemas.microsoft.com/office/drawing/2014/main" id="{DC3004A0-BAD0-2F92-01B8-FF2F66336438}"/>
              </a:ext>
            </a:extLst>
          </p:cNvPr>
          <p:cNvSpPr txBox="1"/>
          <p:nvPr/>
        </p:nvSpPr>
        <p:spPr>
          <a:xfrm>
            <a:off x="250392" y="3708883"/>
            <a:ext cx="5018838" cy="2677656"/>
          </a:xfrm>
          <a:prstGeom prst="rect">
            <a:avLst/>
          </a:prstGeom>
          <a:noFill/>
        </p:spPr>
        <p:txBody>
          <a:bodyPr wrap="square" rtlCol="0">
            <a:spAutoFit/>
          </a:bodyPr>
          <a:lstStyle/>
          <a:p>
            <a:pPr algn="just"/>
            <a:r>
              <a:rPr lang="en-GB" sz="1200" dirty="0">
                <a:solidFill>
                  <a:srgbClr val="FFFFFF"/>
                </a:solidFill>
                <a:effectLst/>
                <a:latin typeface="Aptos Display" panose="020B0004020202020204" pitchFamily="34" charset="0"/>
              </a:rPr>
              <a:t>Accomplished individual with a strong background in Java (20+ </a:t>
            </a:r>
            <a:r>
              <a:rPr lang="en-GB" sz="1200" dirty="0" err="1">
                <a:solidFill>
                  <a:srgbClr val="FFFFFF"/>
                </a:solidFill>
                <a:effectLst/>
                <a:latin typeface="Aptos Display" panose="020B0004020202020204" pitchFamily="34" charset="0"/>
              </a:rPr>
              <a:t>yrs</a:t>
            </a:r>
            <a:r>
              <a:rPr lang="en-GB" sz="1200" dirty="0">
                <a:solidFill>
                  <a:srgbClr val="FFFFFF"/>
                </a:solidFill>
                <a:effectLst/>
                <a:latin typeface="Aptos Display" panose="020B0004020202020204" pitchFamily="34" charset="0"/>
              </a:rPr>
              <a:t> in IT business). Goal oriented, analytical and sharp individual with a lot of energy. Strong will to spread inspiration  among his co-workers. Coming from city of Novi Sad, one of the biggest IT centres in Serbia, Aleksandar has been working in various environments. Professional career started as desktop developer (Delphi IDE) and joined international company in 2007. with its headquarters in Amsterdam. Primary focus were various kinds of server-side systems and web applications. As from 2015. actively learning and helping  clients to prepare and adopt for the Cloud. In 2017. Joined </a:t>
            </a:r>
            <a:r>
              <a:rPr lang="en-GB" sz="1200" dirty="0" err="1">
                <a:solidFill>
                  <a:srgbClr val="FFFFFF"/>
                </a:solidFill>
                <a:effectLst/>
                <a:latin typeface="Aptos Display" panose="020B0004020202020204" pitchFamily="34" charset="0"/>
              </a:rPr>
              <a:t>Jatheon</a:t>
            </a:r>
            <a:r>
              <a:rPr lang="en-GB" sz="1200" dirty="0">
                <a:solidFill>
                  <a:srgbClr val="FFFFFF"/>
                </a:solidFill>
                <a:effectLst/>
                <a:latin typeface="Aptos Display" panose="020B0004020202020204" pitchFamily="34" charset="0"/>
              </a:rPr>
              <a:t> where he works nowadays as Software Architect &amp; Director of Engineering (DoE). </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In the “off-working hours” father of two.</a:t>
            </a:r>
          </a:p>
          <a:p>
            <a:pPr algn="just"/>
            <a:endParaRPr lang="en-GB" sz="1200" dirty="0">
              <a:solidFill>
                <a:srgbClr val="FFFFFF"/>
              </a:solidFill>
              <a:latin typeface="Aptos Display" panose="020B0004020202020204" pitchFamily="34" charset="0"/>
            </a:endParaRPr>
          </a:p>
          <a:p>
            <a:pPr algn="just"/>
            <a:r>
              <a:rPr lang="en-GB" sz="1200" dirty="0">
                <a:solidFill>
                  <a:srgbClr val="FFFFFF"/>
                </a:solidFill>
                <a:effectLst/>
                <a:latin typeface="Aptos Display" panose="020B0004020202020204" pitchFamily="34" charset="0"/>
              </a:rPr>
              <a:t> Like to play table tennis.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CF7EE4B-FE59-AFAF-6CA6-47D64424FCF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5" name="Straight Connector 24">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A hand writing on a glass board&#10;&#10;Description automatically generated">
            <a:extLst>
              <a:ext uri="{FF2B5EF4-FFF2-40B4-BE49-F238E27FC236}">
                <a16:creationId xmlns:a16="http://schemas.microsoft.com/office/drawing/2014/main" id="{B6177E99-160B-B3D7-80F1-1B8277AD010C}"/>
              </a:ext>
            </a:extLst>
          </p:cNvPr>
          <p:cNvPicPr>
            <a:picLocks noChangeAspect="1"/>
          </p:cNvPicPr>
          <p:nvPr/>
        </p:nvPicPr>
        <p:blipFill>
          <a:blip r:embed="rId3"/>
          <a:srcRect t="5282" r="1" b="15287"/>
          <a:stretch/>
        </p:blipFill>
        <p:spPr>
          <a:xfrm>
            <a:off x="746190" y="491900"/>
            <a:ext cx="10721907" cy="5663518"/>
          </a:xfrm>
          <a:prstGeom prst="rect">
            <a:avLst/>
          </a:prstGeom>
        </p:spPr>
      </p:pic>
      <p:grpSp>
        <p:nvGrpSpPr>
          <p:cNvPr id="30" name="Group 29">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1" name="Straight Connector 30">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077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7"/>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a:extLst>
            <a:ext uri="{FF2B5EF4-FFF2-40B4-BE49-F238E27FC236}">
              <a16:creationId xmlns:a16="http://schemas.microsoft.com/office/drawing/2014/main" id="{BE8B720D-E4A6-7698-F787-0E2A48583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24010-8F45-BA15-D7D2-1A304B902249}"/>
              </a:ext>
            </a:extLst>
          </p:cNvPr>
          <p:cNvSpPr txBox="1"/>
          <p:nvPr/>
        </p:nvSpPr>
        <p:spPr>
          <a:xfrm>
            <a:off x="360218" y="350982"/>
            <a:ext cx="1814920" cy="707886"/>
          </a:xfrm>
          <a:prstGeom prst="rect">
            <a:avLst/>
          </a:prstGeom>
          <a:noFill/>
        </p:spPr>
        <p:txBody>
          <a:bodyPr wrap="none" rtlCol="0">
            <a:spAutoFit/>
          </a:bodyPr>
          <a:lstStyle/>
          <a:p>
            <a:r>
              <a:rPr lang="en-RS" sz="4000" b="1" dirty="0">
                <a:solidFill>
                  <a:schemeClr val="bg1"/>
                </a:solidFill>
                <a:latin typeface="Aptos Display" panose="020B0004020202020204" pitchFamily="34" charset="0"/>
              </a:rPr>
              <a:t>Agenda</a:t>
            </a:r>
          </a:p>
        </p:txBody>
      </p:sp>
      <p:sp>
        <p:nvSpPr>
          <p:cNvPr id="3" name="TextBox 2">
            <a:extLst>
              <a:ext uri="{FF2B5EF4-FFF2-40B4-BE49-F238E27FC236}">
                <a16:creationId xmlns:a16="http://schemas.microsoft.com/office/drawing/2014/main" id="{3D96D61F-B538-0DEB-3C95-5F3B3B0ECE01}"/>
              </a:ext>
            </a:extLst>
          </p:cNvPr>
          <p:cNvSpPr txBox="1"/>
          <p:nvPr/>
        </p:nvSpPr>
        <p:spPr>
          <a:xfrm>
            <a:off x="695245" y="1325880"/>
            <a:ext cx="454804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1 - </a:t>
            </a:r>
            <a:r>
              <a:rPr lang="en-US" sz="1800" dirty="0">
                <a:solidFill>
                  <a:schemeClr val="bg1"/>
                </a:solidFill>
                <a:latin typeface="Aptos Display" panose="020B0004020202020204" pitchFamily="34" charset="0"/>
              </a:rPr>
              <a:t>LLMs – what it is and how it works</a:t>
            </a:r>
            <a:endParaRPr lang="en-RS" sz="1800" dirty="0">
              <a:solidFill>
                <a:schemeClr val="bg1"/>
              </a:solidFill>
              <a:latin typeface="Aptos Display" panose="020B0004020202020204" pitchFamily="34" charset="0"/>
            </a:endParaRPr>
          </a:p>
        </p:txBody>
      </p:sp>
      <p:sp>
        <p:nvSpPr>
          <p:cNvPr id="4" name="TextBox 3">
            <a:extLst>
              <a:ext uri="{FF2B5EF4-FFF2-40B4-BE49-F238E27FC236}">
                <a16:creationId xmlns:a16="http://schemas.microsoft.com/office/drawing/2014/main" id="{9D099B6E-3E96-D134-1546-6F9E2B4DDC6D}"/>
              </a:ext>
            </a:extLst>
          </p:cNvPr>
          <p:cNvSpPr txBox="1"/>
          <p:nvPr/>
        </p:nvSpPr>
        <p:spPr>
          <a:xfrm>
            <a:off x="695244" y="1754148"/>
            <a:ext cx="4985660" cy="369332"/>
          </a:xfrm>
          <a:prstGeom prst="rect">
            <a:avLst/>
          </a:prstGeom>
          <a:noFill/>
        </p:spPr>
        <p:txBody>
          <a:bodyPr wrap="none" rtlCol="0">
            <a:spAutoFit/>
          </a:bodyPr>
          <a:lstStyle/>
          <a:p>
            <a:r>
              <a:rPr lang="en-RS" sz="1800" dirty="0">
                <a:solidFill>
                  <a:schemeClr val="bg1"/>
                </a:solidFill>
                <a:latin typeface="Aptos Display" panose="020B0004020202020204" pitchFamily="34" charset="0"/>
              </a:rPr>
              <a:t>- Chapter 2 - </a:t>
            </a:r>
            <a:r>
              <a:rPr lang="en-US" sz="1800" dirty="0">
                <a:solidFill>
                  <a:schemeClr val="bg1"/>
                </a:solidFill>
                <a:latin typeface="Aptos Display" panose="020B0004020202020204" pitchFamily="34" charset="0"/>
              </a:rPr>
              <a:t>Retrieval Augmented Generation (RAG)</a:t>
            </a:r>
            <a:endParaRPr lang="en-RS" sz="1800" dirty="0">
              <a:solidFill>
                <a:schemeClr val="bg1"/>
              </a:solidFill>
              <a:latin typeface="Aptos Display" panose="020B0004020202020204" pitchFamily="34" charset="0"/>
            </a:endParaRPr>
          </a:p>
        </p:txBody>
      </p:sp>
      <p:sp>
        <p:nvSpPr>
          <p:cNvPr id="5" name="TextBox 4">
            <a:extLst>
              <a:ext uri="{FF2B5EF4-FFF2-40B4-BE49-F238E27FC236}">
                <a16:creationId xmlns:a16="http://schemas.microsoft.com/office/drawing/2014/main" id="{9ED9CD8D-FE08-C6B3-5978-B3F39BC7927C}"/>
              </a:ext>
            </a:extLst>
          </p:cNvPr>
          <p:cNvSpPr txBox="1"/>
          <p:nvPr/>
        </p:nvSpPr>
        <p:spPr>
          <a:xfrm>
            <a:off x="695244" y="2610684"/>
            <a:ext cx="4985660"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a:t>
            </a:r>
            <a:r>
              <a:rPr lang="en-US" sz="1800" dirty="0">
                <a:solidFill>
                  <a:schemeClr val="bg1"/>
                </a:solidFill>
                <a:latin typeface="Aptos Display" panose="020B0004020202020204" pitchFamily="34" charset="0"/>
              </a:rPr>
              <a:t>Q &amp; A</a:t>
            </a:r>
            <a:endParaRPr lang="en-RS" sz="1800" dirty="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C9FD93D6-60A5-1B55-4D9E-A8BE65F17154}"/>
              </a:ext>
            </a:extLst>
          </p:cNvPr>
          <p:cNvSpPr txBox="1"/>
          <p:nvPr/>
        </p:nvSpPr>
        <p:spPr>
          <a:xfrm>
            <a:off x="695244" y="2182416"/>
            <a:ext cx="5400756" cy="369332"/>
          </a:xfrm>
          <a:prstGeom prst="rect">
            <a:avLst/>
          </a:prstGeom>
          <a:noFill/>
        </p:spPr>
        <p:txBody>
          <a:bodyPr wrap="square" rtlCol="0">
            <a:spAutoFit/>
          </a:bodyPr>
          <a:lstStyle/>
          <a:p>
            <a:r>
              <a:rPr lang="en-RS" sz="1800" dirty="0">
                <a:solidFill>
                  <a:schemeClr val="bg1"/>
                </a:solidFill>
                <a:latin typeface="Aptos Display" panose="020B0004020202020204" pitchFamily="34" charset="0"/>
              </a:rPr>
              <a:t>- Chapter 3 – </a:t>
            </a:r>
            <a:r>
              <a:rPr lang="en-US" sz="1800" dirty="0">
                <a:solidFill>
                  <a:schemeClr val="bg1"/>
                </a:solidFill>
                <a:latin typeface="Aptos Display" panose="020B0004020202020204" pitchFamily="34" charset="0"/>
              </a:rPr>
              <a:t>Langchain4j and demo</a:t>
            </a:r>
            <a:endParaRPr lang="en-RS" sz="1800"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134879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ABB45080-9F53-85A8-72A6-40D4C7F2A9B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head with a puzzle piece&#10;&#10;Description automatically generated">
            <a:extLst>
              <a:ext uri="{FF2B5EF4-FFF2-40B4-BE49-F238E27FC236}">
                <a16:creationId xmlns:a16="http://schemas.microsoft.com/office/drawing/2014/main" id="{C9D5CF27-FD4D-2EBF-2F83-7721E24C231F}"/>
              </a:ext>
            </a:extLst>
          </p:cNvPr>
          <p:cNvPicPr>
            <a:picLocks noChangeAspect="1"/>
          </p:cNvPicPr>
          <p:nvPr/>
        </p:nvPicPr>
        <p:blipFill>
          <a:blip r:embed="rId3"/>
          <a:srcRect l="2116" t="9091" r="26065"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D3FDFAE-F1FA-FAA6-2B10-963833DB26E5}"/>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kern="1200" dirty="0">
                <a:solidFill>
                  <a:schemeClr val="tx1"/>
                </a:solidFill>
                <a:latin typeface="+mj-lt"/>
                <a:ea typeface="+mj-ea"/>
                <a:cs typeface="+mj-cs"/>
              </a:rPr>
              <a:t>Chapter 1</a:t>
            </a: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How does LLM work?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3367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092A6D91-1282-56F9-ABE9-970AD1C0998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numbers and words&#10;&#10;Description automatically generated with medium confidence">
            <a:extLst>
              <a:ext uri="{FF2B5EF4-FFF2-40B4-BE49-F238E27FC236}">
                <a16:creationId xmlns:a16="http://schemas.microsoft.com/office/drawing/2014/main" id="{83B67858-EE19-0EBA-48A1-67A788E84587}"/>
              </a:ext>
            </a:extLst>
          </p:cNvPr>
          <p:cNvPicPr>
            <a:picLocks noChangeAspect="1"/>
          </p:cNvPicPr>
          <p:nvPr/>
        </p:nvPicPr>
        <p:blipFill>
          <a:blip r:embed="rId3"/>
          <a:stretch>
            <a:fillRect/>
          </a:stretch>
        </p:blipFill>
        <p:spPr>
          <a:xfrm>
            <a:off x="982981" y="1014175"/>
            <a:ext cx="4822027" cy="4822027"/>
          </a:xfrm>
          <a:prstGeom prst="rect">
            <a:avLst/>
          </a:prstGeom>
        </p:spPr>
      </p:pic>
      <p:cxnSp>
        <p:nvCxnSpPr>
          <p:cNvPr id="14" name="Straight Connector 13">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oster with text and numbers&#10;&#10;Description automatically generated with medium confidence">
            <a:extLst>
              <a:ext uri="{FF2B5EF4-FFF2-40B4-BE49-F238E27FC236}">
                <a16:creationId xmlns:a16="http://schemas.microsoft.com/office/drawing/2014/main" id="{5039F68E-EBD8-13CC-BC78-601A1CEAF897}"/>
              </a:ext>
            </a:extLst>
          </p:cNvPr>
          <p:cNvPicPr>
            <a:picLocks noChangeAspect="1"/>
          </p:cNvPicPr>
          <p:nvPr/>
        </p:nvPicPr>
        <p:blipFill>
          <a:blip r:embed="rId4"/>
          <a:stretch>
            <a:fillRect/>
          </a:stretch>
        </p:blipFill>
        <p:spPr>
          <a:xfrm>
            <a:off x="7548768" y="1151251"/>
            <a:ext cx="3220904" cy="4684951"/>
          </a:xfrm>
          <a:prstGeom prst="rect">
            <a:avLst/>
          </a:prstGeom>
        </p:spPr>
      </p:pic>
    </p:spTree>
    <p:extLst>
      <p:ext uri="{BB962C8B-B14F-4D97-AF65-F5344CB8AC3E}">
        <p14:creationId xmlns:p14="http://schemas.microsoft.com/office/powerpoint/2010/main" val="397164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16698B2C-42DB-BBAF-CB90-56092115660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C6F9373-8E92-EA40-E936-33F3BA28A7A6}"/>
              </a:ext>
            </a:extLst>
          </p:cNvPr>
          <p:cNvPicPr>
            <a:picLocks noChangeAspect="1"/>
          </p:cNvPicPr>
          <p:nvPr/>
        </p:nvPicPr>
        <p:blipFill>
          <a:blip r:embed="rId3"/>
          <a:srcRect b="16435"/>
          <a:stretch/>
        </p:blipFill>
        <p:spPr>
          <a:xfrm>
            <a:off x="838200" y="704765"/>
            <a:ext cx="10628376" cy="5440003"/>
          </a:xfrm>
          <a:prstGeom prst="rect">
            <a:avLst/>
          </a:prstGeom>
        </p:spPr>
      </p:pic>
    </p:spTree>
    <p:extLst>
      <p:ext uri="{BB962C8B-B14F-4D97-AF65-F5344CB8AC3E}">
        <p14:creationId xmlns:p14="http://schemas.microsoft.com/office/powerpoint/2010/main" val="415938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a:extLst>
            <a:ext uri="{FF2B5EF4-FFF2-40B4-BE49-F238E27FC236}">
              <a16:creationId xmlns:a16="http://schemas.microsoft.com/office/drawing/2014/main" id="{9FC21DB9-9C9D-A08C-A416-549E38DEDC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 page&#10;&#10;Description automatically generated">
            <a:extLst>
              <a:ext uri="{FF2B5EF4-FFF2-40B4-BE49-F238E27FC236}">
                <a16:creationId xmlns:a16="http://schemas.microsoft.com/office/drawing/2014/main" id="{7A000971-BBDD-033B-8550-E2E37E728BD3}"/>
              </a:ext>
            </a:extLst>
          </p:cNvPr>
          <p:cNvPicPr>
            <a:picLocks noChangeAspect="1"/>
          </p:cNvPicPr>
          <p:nvPr/>
        </p:nvPicPr>
        <p:blipFill>
          <a:blip r:embed="rId3"/>
          <a:stretch>
            <a:fillRect/>
          </a:stretch>
        </p:blipFill>
        <p:spPr>
          <a:xfrm>
            <a:off x="643467" y="1095891"/>
            <a:ext cx="9240039" cy="4666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490097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4273</TotalTime>
  <Words>497</Words>
  <Application>Microsoft Macintosh PowerPoint</Application>
  <PresentationFormat>Widescreen</PresentationFormat>
  <Paragraphs>100</Paragraphs>
  <Slides>46</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Aleksandar Stoisavljevic</cp:lastModifiedBy>
  <cp:revision>24</cp:revision>
  <dcterms:modified xsi:type="dcterms:W3CDTF">2024-09-19T09:13:26Z</dcterms:modified>
</cp:coreProperties>
</file>